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sldIdLst>
    <p:sldId id="317" r:id="rId2"/>
    <p:sldId id="322" r:id="rId3"/>
    <p:sldId id="318" r:id="rId4"/>
    <p:sldId id="319" r:id="rId5"/>
    <p:sldId id="320" r:id="rId6"/>
    <p:sldId id="276" r:id="rId7"/>
    <p:sldId id="323" r:id="rId8"/>
    <p:sldId id="324" r:id="rId9"/>
    <p:sldId id="325" r:id="rId10"/>
    <p:sldId id="327" r:id="rId11"/>
    <p:sldId id="326" r:id="rId12"/>
    <p:sldId id="328" r:id="rId13"/>
    <p:sldId id="329" r:id="rId14"/>
    <p:sldId id="330" r:id="rId15"/>
    <p:sldId id="332" r:id="rId16"/>
    <p:sldId id="333" r:id="rId17"/>
    <p:sldId id="331" r:id="rId18"/>
    <p:sldId id="335" r:id="rId19"/>
    <p:sldId id="334" r:id="rId20"/>
    <p:sldId id="336" r:id="rId21"/>
    <p:sldId id="337" r:id="rId22"/>
  </p:sldIdLst>
  <p:sldSz cx="9144000" cy="6858000" type="screen4x3"/>
  <p:notesSz cx="6805613" cy="99441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59C"/>
    <a:srgbClr val="019BBF"/>
    <a:srgbClr val="9E0C2F"/>
    <a:srgbClr val="A1A1FD"/>
    <a:srgbClr val="669900"/>
    <a:srgbClr val="31849B"/>
    <a:srgbClr val="080808"/>
    <a:srgbClr val="FF0000"/>
    <a:srgbClr val="07DB2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56884" autoAdjust="0"/>
  </p:normalViewPr>
  <p:slideViewPr>
    <p:cSldViewPr>
      <p:cViewPr varScale="1">
        <p:scale>
          <a:sx n="37" d="100"/>
          <a:sy n="37" d="100"/>
        </p:scale>
        <p:origin x="-2122"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vl1pPr>
          </a:lstStyle>
          <a:p>
            <a:pPr>
              <a:defRPr/>
            </a:pPr>
            <a:endParaRPr lang="en-GB" dirty="0"/>
          </a:p>
        </p:txBody>
      </p:sp>
      <p:sp>
        <p:nvSpPr>
          <p:cNvPr id="46083" name="Rectangle 3"/>
          <p:cNvSpPr>
            <a:spLocks noGrp="1" noChangeArrowheads="1"/>
          </p:cNvSpPr>
          <p:nvPr>
            <p:ph type="dt" idx="1"/>
          </p:nvPr>
        </p:nvSpPr>
        <p:spPr bwMode="auto">
          <a:xfrm>
            <a:off x="3854183"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vl1pPr>
          </a:lstStyle>
          <a:p>
            <a:pPr>
              <a:defRPr/>
            </a:pPr>
            <a:endParaRPr lang="en-GB" dirty="0"/>
          </a:p>
        </p:txBody>
      </p:sp>
      <p:sp>
        <p:nvSpPr>
          <p:cNvPr id="32772" name="Rectangle 4"/>
          <p:cNvSpPr>
            <a:spLocks noGrp="1" noRot="1" noChangeAspect="1" noChangeArrowheads="1" noTextEdit="1"/>
          </p:cNvSpPr>
          <p:nvPr>
            <p:ph type="sldImg" idx="2"/>
          </p:nvPr>
        </p:nvSpPr>
        <p:spPr bwMode="auto">
          <a:xfrm>
            <a:off x="917575" y="746125"/>
            <a:ext cx="4970463" cy="3729038"/>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80244" y="4723170"/>
            <a:ext cx="5445126" cy="447508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6086" name="Rectangle 6"/>
          <p:cNvSpPr>
            <a:spLocks noGrp="1" noChangeArrowheads="1"/>
          </p:cNvSpPr>
          <p:nvPr>
            <p:ph type="ftr" sz="quarter" idx="4"/>
          </p:nvPr>
        </p:nvSpPr>
        <p:spPr bwMode="auto">
          <a:xfrm>
            <a:off x="0"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vl1pPr>
          </a:lstStyle>
          <a:p>
            <a:pPr>
              <a:defRPr/>
            </a:pPr>
            <a:endParaRPr lang="en-GB" dirty="0"/>
          </a:p>
        </p:txBody>
      </p:sp>
      <p:sp>
        <p:nvSpPr>
          <p:cNvPr id="46087" name="Rectangle 7"/>
          <p:cNvSpPr>
            <a:spLocks noGrp="1" noChangeArrowheads="1"/>
          </p:cNvSpPr>
          <p:nvPr>
            <p:ph type="sldNum" sz="quarter" idx="5"/>
          </p:nvPr>
        </p:nvSpPr>
        <p:spPr bwMode="auto">
          <a:xfrm>
            <a:off x="3854183"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vl1pPr>
          </a:lstStyle>
          <a:p>
            <a:pPr>
              <a:defRPr/>
            </a:pPr>
            <a:fld id="{3186CB99-C802-4241-8981-55D859362CB1}"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ns.gov.uk/ons/about-ons/get-involved/consultations-and-user-surveys/consultations/consultation-on-the-development-of-a-definitive-house-price-index/consultation-on-the-development-of-a-definitive-hpi.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ons.gov.uk/ons/guide-method/method-quality/advisory-committee/28th-meeting/index.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186CB99-C802-4241-8981-55D859362CB1}" type="slidenum">
              <a:rPr lang="en-GB" smtClean="0"/>
              <a:pPr>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0463" cy="3729038"/>
          </a:xfrm>
        </p:spPr>
      </p:sp>
      <p:sp>
        <p:nvSpPr>
          <p:cNvPr id="3" name="Notes Placeholder 2"/>
          <p:cNvSpPr>
            <a:spLocks noGrp="1"/>
          </p:cNvSpPr>
          <p:nvPr>
            <p:ph type="body" idx="1"/>
          </p:nvPr>
        </p:nvSpPr>
        <p:spPr/>
        <p:txBody>
          <a:bodyPr>
            <a:normAutofit/>
          </a:bodyPr>
          <a:lstStyle/>
          <a:p>
            <a:pPr defTabSz="915772">
              <a:defRPr/>
            </a:pPr>
            <a:r>
              <a:rPr lang="en-GB" dirty="0" smtClean="0"/>
              <a:t>The lack of comparison of in-year mix-adjusted prices between years has been identified as an issue for users, with feedback from the User Consultation exercise supporting the publication of a set of price levels that are comparable over time. </a:t>
            </a:r>
          </a:p>
          <a:p>
            <a:pPr defTabSz="915772">
              <a:defRPr/>
            </a:pPr>
            <a:endParaRPr lang="en-GB" dirty="0" smtClean="0"/>
          </a:p>
          <a:p>
            <a:pPr defTabSz="915772">
              <a:defRPr/>
            </a:pPr>
            <a:r>
              <a:rPr lang="en-GB" dirty="0" smtClean="0"/>
              <a:t>As a result, the new UK HPI  (and therefore the NI RPPI) will publish a comparable set of price data by up-rating the price at the reference period by the movement in the Index.  This is </a:t>
            </a:r>
            <a:r>
              <a:rPr lang="en-GB" dirty="0" smtClean="0"/>
              <a:t>a similar approach </a:t>
            </a:r>
            <a:r>
              <a:rPr lang="en-GB" dirty="0" smtClean="0"/>
              <a:t>to that used in the current Land Registry HPI. </a:t>
            </a:r>
          </a:p>
          <a:p>
            <a:endParaRPr lang="en-GB" dirty="0"/>
          </a:p>
        </p:txBody>
      </p:sp>
      <p:sp>
        <p:nvSpPr>
          <p:cNvPr id="4" name="Slide Number Placeholder 3"/>
          <p:cNvSpPr>
            <a:spLocks noGrp="1"/>
          </p:cNvSpPr>
          <p:nvPr>
            <p:ph type="sldNum" sz="quarter" idx="10"/>
          </p:nvPr>
        </p:nvSpPr>
        <p:spPr/>
        <p:txBody>
          <a:bodyPr/>
          <a:lstStyle/>
          <a:p>
            <a:pPr>
              <a:defRPr/>
            </a:pPr>
            <a:fld id="{3186CB99-C802-4241-8981-55D859362CB1}" type="slidenum">
              <a:rPr lang="en-GB" smtClean="0"/>
              <a:pPr>
                <a:defRPr/>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0463" cy="3729038"/>
          </a:xfrm>
        </p:spPr>
      </p:sp>
      <p:sp>
        <p:nvSpPr>
          <p:cNvPr id="3" name="Notes Placeholder 2"/>
          <p:cNvSpPr>
            <a:spLocks noGrp="1"/>
          </p:cNvSpPr>
          <p:nvPr>
            <p:ph type="body" idx="1"/>
          </p:nvPr>
        </p:nvSpPr>
        <p:spPr/>
        <p:txBody>
          <a:bodyPr>
            <a:normAutofit/>
          </a:bodyPr>
          <a:lstStyle/>
          <a:p>
            <a:r>
              <a:rPr lang="en-GB" dirty="0" smtClean="0"/>
              <a:t>As you can see there is not</a:t>
            </a:r>
            <a:r>
              <a:rPr lang="en-GB" baseline="0" dirty="0" smtClean="0"/>
              <a:t> a lot of</a:t>
            </a:r>
            <a:r>
              <a:rPr lang="en-GB" dirty="0" smtClean="0"/>
              <a:t> difference </a:t>
            </a:r>
            <a:r>
              <a:rPr lang="en-GB" baseline="0" dirty="0" smtClean="0"/>
              <a:t>between the prices previously published within the NI RPPI (black broken line) and the price taken at Q1 2005 and up-rated by the index (orange line).  </a:t>
            </a:r>
          </a:p>
          <a:p>
            <a:endParaRPr lang="en-GB" baseline="0" dirty="0" smtClean="0"/>
          </a:p>
          <a:p>
            <a:r>
              <a:rPr lang="en-GB" baseline="0" dirty="0" smtClean="0"/>
              <a:t>However, the advantage of publishing the up-rated prices is that these prices will be comparable over time</a:t>
            </a:r>
          </a:p>
          <a:p>
            <a:endParaRPr lang="en-GB" baseline="0" dirty="0" smtClean="0"/>
          </a:p>
          <a:p>
            <a:r>
              <a:rPr lang="en-GB" baseline="0" dirty="0" smtClean="0"/>
              <a:t>In this graph the 2012 method refers to the current NI RPPI methodology</a:t>
            </a:r>
          </a:p>
          <a:p>
            <a:endParaRPr lang="en-GB" baseline="0" dirty="0" smtClean="0"/>
          </a:p>
          <a:p>
            <a:r>
              <a:rPr lang="en-GB" baseline="0" dirty="0" smtClean="0"/>
              <a:t>Information is provided only up to end of 2013.  This allows us to show comparisons which cover the key turning points of Q3 2007 and Q1 2013 but do not provide very recent data.  This is to comply with pre-release access legislation not to indicate the likely value or direction of travel of, as yet, unpublished figures.</a:t>
            </a:r>
            <a:endParaRPr lang="en-GB" dirty="0"/>
          </a:p>
        </p:txBody>
      </p:sp>
      <p:sp>
        <p:nvSpPr>
          <p:cNvPr id="4" name="Slide Number Placeholder 3"/>
          <p:cNvSpPr>
            <a:spLocks noGrp="1"/>
          </p:cNvSpPr>
          <p:nvPr>
            <p:ph type="sldNum" sz="quarter" idx="10"/>
          </p:nvPr>
        </p:nvSpPr>
        <p:spPr/>
        <p:txBody>
          <a:bodyPr/>
          <a:lstStyle/>
          <a:p>
            <a:pPr>
              <a:defRPr/>
            </a:pPr>
            <a:fld id="{3186CB99-C802-4241-8981-55D859362CB1}" type="slidenum">
              <a:rPr lang="en-GB" smtClean="0"/>
              <a:pPr>
                <a:defRPr/>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0463" cy="3729038"/>
          </a:xfrm>
        </p:spPr>
      </p:sp>
      <p:sp>
        <p:nvSpPr>
          <p:cNvPr id="3" name="Notes Placeholder 2"/>
          <p:cNvSpPr>
            <a:spLocks noGrp="1"/>
          </p:cNvSpPr>
          <p:nvPr>
            <p:ph type="body" idx="1"/>
          </p:nvPr>
        </p:nvSpPr>
        <p:spPr/>
        <p:txBody>
          <a:bodyPr>
            <a:normAutofit/>
          </a:bodyPr>
          <a:lstStyle/>
          <a:p>
            <a:r>
              <a:rPr lang="en-GB" dirty="0" smtClean="0"/>
              <a:t>Following on from the previous slide</a:t>
            </a:r>
          </a:p>
          <a:p>
            <a:r>
              <a:rPr lang="en-GB" dirty="0" smtClean="0"/>
              <a:t>Again, the orange line shows the up-rated prices which we</a:t>
            </a:r>
            <a:r>
              <a:rPr lang="en-GB" baseline="0" dirty="0" smtClean="0"/>
              <a:t> could have </a:t>
            </a:r>
            <a:r>
              <a:rPr lang="en-GB" dirty="0" smtClean="0"/>
              <a:t>produced under the current methodology (2012 method) and the up-rated prices produced under the new methodology. </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 shows that  the </a:t>
            </a:r>
            <a:r>
              <a:rPr lang="en-GB" baseline="0" dirty="0" smtClean="0"/>
              <a:t>up-rated (Chain Linked) Prices that we could have published do not differ significantly from those we will be publishing in May 2016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r>
              <a:rPr lang="en-GB" dirty="0" smtClean="0"/>
              <a:t>As the constant prices and the Index are</a:t>
            </a:r>
            <a:r>
              <a:rPr lang="en-GB" baseline="0" dirty="0" smtClean="0"/>
              <a:t> two expressions of the same thing, </a:t>
            </a:r>
            <a:r>
              <a:rPr lang="en-GB" dirty="0" smtClean="0"/>
              <a:t> this</a:t>
            </a:r>
            <a:r>
              <a:rPr lang="en-GB" baseline="0" dirty="0" smtClean="0"/>
              <a:t> slide also quantifies the impact of moving from the existing NI RPPI to the new single UK HPI methodology.  There will be very little difference in the published figures for Northern Ireland.</a:t>
            </a:r>
            <a:r>
              <a:rPr lang="en-GB" dirty="0" smtClean="0"/>
              <a:t>  </a:t>
            </a:r>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3186CB99-C802-4241-8981-55D859362CB1}" type="slidenum">
              <a:rPr lang="en-GB" smtClean="0"/>
              <a:pPr>
                <a:defRPr/>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0463" cy="3729038"/>
          </a:xfrm>
        </p:spPr>
      </p:sp>
      <p:sp>
        <p:nvSpPr>
          <p:cNvPr id="3" name="Notes Placeholder 2"/>
          <p:cNvSpPr>
            <a:spLocks noGrp="1"/>
          </p:cNvSpPr>
          <p:nvPr>
            <p:ph type="body" idx="1"/>
          </p:nvPr>
        </p:nvSpPr>
        <p:spPr/>
        <p:txBody>
          <a:bodyPr>
            <a:normAutofit/>
          </a:bodyPr>
          <a:lstStyle/>
          <a:p>
            <a:r>
              <a:rPr lang="en-GB" dirty="0" smtClean="0"/>
              <a:t>This slide uses the language of the UK HPI.</a:t>
            </a:r>
          </a:p>
          <a:p>
            <a:r>
              <a:rPr lang="en-GB" dirty="0" smtClean="0"/>
              <a:t>Each month there will be a report/bulletin providing commentary and background information for the latest published data. This will also be accompanied by full tables of data for the various breakdowns detailed in the slide along with interactive analysis tools.</a:t>
            </a:r>
            <a:r>
              <a:rPr lang="en-GB" baseline="0" dirty="0" smtClean="0"/>
              <a:t>  T</a:t>
            </a:r>
            <a:r>
              <a:rPr lang="en-GB" dirty="0" smtClean="0"/>
              <a:t>he exact specification of these additional tools will be defined over the next few months and explained to users in</a:t>
            </a:r>
            <a:r>
              <a:rPr lang="en-GB" baseline="0" dirty="0" smtClean="0"/>
              <a:t> due course</a:t>
            </a:r>
            <a:r>
              <a:rPr lang="en-GB" dirty="0" smtClean="0"/>
              <a:t>.</a:t>
            </a:r>
          </a:p>
          <a:p>
            <a:endParaRPr lang="en-GB" dirty="0"/>
          </a:p>
        </p:txBody>
      </p:sp>
      <p:sp>
        <p:nvSpPr>
          <p:cNvPr id="4" name="Slide Number Placeholder 3"/>
          <p:cNvSpPr>
            <a:spLocks noGrp="1"/>
          </p:cNvSpPr>
          <p:nvPr>
            <p:ph type="sldNum" sz="quarter" idx="10"/>
          </p:nvPr>
        </p:nvSpPr>
        <p:spPr/>
        <p:txBody>
          <a:bodyPr/>
          <a:lstStyle/>
          <a:p>
            <a:pPr>
              <a:defRPr/>
            </a:pPr>
            <a:fld id="{3186CB99-C802-4241-8981-55D859362CB1}" type="slidenum">
              <a:rPr lang="en-GB" smtClean="0"/>
              <a:pPr>
                <a:defRPr/>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a:t>
            </a:r>
            <a:r>
              <a:rPr lang="en-GB" baseline="0" dirty="0" smtClean="0"/>
              <a:t> order to align with the UK HPI Methodology LPS needed to find a way to identify the first sale of a new property.</a:t>
            </a:r>
          </a:p>
          <a:p>
            <a:endParaRPr lang="en-GB" baseline="0" dirty="0" smtClean="0"/>
          </a:p>
          <a:p>
            <a:r>
              <a:rPr lang="en-GB" baseline="0" dirty="0" smtClean="0"/>
              <a:t>Using the date the property was entered into the valuation list and the sale date, LPS Statistics Branch has created a flag to identify the first sale of a new property.  </a:t>
            </a:r>
          </a:p>
          <a:p>
            <a:endParaRPr lang="en-GB" baseline="0" dirty="0" smtClean="0"/>
          </a:p>
          <a:p>
            <a:r>
              <a:rPr lang="en-GB" baseline="0" dirty="0" smtClean="0"/>
              <a:t>We are now able to produce a house price index for both new and pre-owned dwellings.</a:t>
            </a:r>
          </a:p>
          <a:p>
            <a:endParaRPr lang="en-GB" baseline="0" dirty="0" smtClean="0"/>
          </a:p>
          <a:p>
            <a:r>
              <a:rPr lang="en-GB" baseline="0" dirty="0" smtClean="0"/>
              <a:t>The index of new </a:t>
            </a:r>
            <a:r>
              <a:rPr lang="en-GB" baseline="0" dirty="0" err="1" smtClean="0"/>
              <a:t>vs</a:t>
            </a:r>
            <a:r>
              <a:rPr lang="en-GB" baseline="0" dirty="0" smtClean="0"/>
              <a:t> pre-owned dwellings can be seen for the period Q1 2005 to Q4 2013</a:t>
            </a:r>
          </a:p>
          <a:p>
            <a:endParaRPr lang="en-GB" baseline="0" dirty="0" smtClean="0"/>
          </a:p>
          <a:p>
            <a:r>
              <a:rPr lang="en-GB" baseline="0" dirty="0" smtClean="0"/>
              <a:t>New Dwelling Prices follow a similar trend to the pre-owned dwellings however the prices did not rise as high in Q3 2007 and they did not fall as low between Q3 2007 and Q1 2013.  Prices of new dwellings saw a much steadier decrease since the peak and the index remained higher than for pre-owned properties</a:t>
            </a:r>
            <a:endParaRPr lang="en-GB" dirty="0"/>
          </a:p>
        </p:txBody>
      </p:sp>
      <p:sp>
        <p:nvSpPr>
          <p:cNvPr id="4" name="Slide Number Placeholder 3"/>
          <p:cNvSpPr>
            <a:spLocks noGrp="1"/>
          </p:cNvSpPr>
          <p:nvPr>
            <p:ph type="sldNum" sz="quarter" idx="10"/>
          </p:nvPr>
        </p:nvSpPr>
        <p:spPr/>
        <p:txBody>
          <a:bodyPr/>
          <a:lstStyle/>
          <a:p>
            <a:pPr>
              <a:defRPr/>
            </a:pPr>
            <a:fld id="{3186CB99-C802-4241-8981-55D859362CB1}" type="slidenum">
              <a:rPr lang="en-GB" smtClean="0"/>
              <a:pPr>
                <a:defRPr/>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report</a:t>
            </a:r>
            <a:r>
              <a:rPr lang="en-GB" baseline="0" dirty="0" smtClean="0"/>
              <a:t> giving the UK &amp; Regional House Price Indices, Price Levels, Sales Volumes and annual changes will be available on the GOV.UK website.  </a:t>
            </a:r>
          </a:p>
          <a:p>
            <a:endParaRPr lang="en-GB" baseline="0" dirty="0" smtClean="0"/>
          </a:p>
          <a:p>
            <a:r>
              <a:rPr lang="en-GB" baseline="0" dirty="0" smtClean="0"/>
              <a:t>Due to legislation, ONS is unable to publish on the GOV.UK website.  Therefore Land Registry is officially the organisation that will publish the UK HPI.</a:t>
            </a:r>
          </a:p>
          <a:p>
            <a:r>
              <a:rPr lang="en-GB" baseline="0" dirty="0" smtClean="0"/>
              <a:t>Detailed statistics for lower level geographies within each region will be published separately.  The NI RPPI detailed statistics and overall NI report will still be available from the DFP website with a link from the GOV.UK website.</a:t>
            </a:r>
          </a:p>
          <a:p>
            <a:endParaRPr lang="en-GB" baseline="0" dirty="0" smtClean="0"/>
          </a:p>
          <a:p>
            <a:r>
              <a:rPr lang="en-GB" baseline="0" dirty="0" smtClean="0"/>
              <a:t>Registers of Scotland will continue to publish their quarterly simple mean and median prices via the Registers of Scotland website</a:t>
            </a:r>
          </a:p>
          <a:p>
            <a:endParaRPr lang="en-GB" baseline="0" dirty="0" smtClean="0"/>
          </a:p>
          <a:p>
            <a:r>
              <a:rPr lang="en-GB" baseline="0" dirty="0" smtClean="0"/>
              <a:t>The current Land Registry Interactive search tool will be amended to cover the UK for the first time, i.e. Prices and index levels to local government district level in all regions can be searched and compared.  </a:t>
            </a:r>
          </a:p>
          <a:p>
            <a:endParaRPr lang="en-GB" baseline="0" dirty="0" smtClean="0"/>
          </a:p>
          <a:p>
            <a:r>
              <a:rPr lang="en-GB" baseline="0" dirty="0" smtClean="0"/>
              <a:t>The current price paid dataset from Land Registry which details the price paid for all individual transactions will still only include transactions across GB</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3186CB99-C802-4241-8981-55D859362CB1}" type="slidenum">
              <a:rPr lang="en-GB" smtClean="0"/>
              <a:pPr>
                <a:defRPr/>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Note the change to the NI RPPI publication</a:t>
            </a:r>
            <a:r>
              <a:rPr lang="en-GB" baseline="0" dirty="0" smtClean="0"/>
              <a:t> day – this will be a Tuesday from May onwards</a:t>
            </a:r>
            <a:endParaRPr lang="en-GB" dirty="0"/>
          </a:p>
        </p:txBody>
      </p:sp>
      <p:sp>
        <p:nvSpPr>
          <p:cNvPr id="4" name="Slide Number Placeholder 3"/>
          <p:cNvSpPr>
            <a:spLocks noGrp="1"/>
          </p:cNvSpPr>
          <p:nvPr>
            <p:ph type="sldNum" sz="quarter" idx="10"/>
          </p:nvPr>
        </p:nvSpPr>
        <p:spPr/>
        <p:txBody>
          <a:bodyPr/>
          <a:lstStyle/>
          <a:p>
            <a:pPr>
              <a:defRPr/>
            </a:pPr>
            <a:fld id="{3186CB99-C802-4241-8981-55D859362CB1}" type="slidenum">
              <a:rPr lang="en-GB" smtClean="0"/>
              <a:pPr>
                <a:defRPr/>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0463" cy="3729038"/>
          </a:xfrm>
        </p:spPr>
      </p:sp>
      <p:sp>
        <p:nvSpPr>
          <p:cNvPr id="3" name="Notes Placeholder 2"/>
          <p:cNvSpPr>
            <a:spLocks noGrp="1"/>
          </p:cNvSpPr>
          <p:nvPr>
            <p:ph type="body" idx="1"/>
          </p:nvPr>
        </p:nvSpPr>
        <p:spPr/>
        <p:txBody>
          <a:bodyPr>
            <a:normAutofit/>
          </a:bodyPr>
          <a:lstStyle/>
          <a:p>
            <a:r>
              <a:rPr lang="en-GB" baseline="0" dirty="0" smtClean="0"/>
              <a:t>Since its launch the NI RPPI has been referenced to Q1 2005 i.e. Q1 2005 = 100 and all price movements have been calculated from there</a:t>
            </a:r>
          </a:p>
          <a:p>
            <a:endParaRPr lang="en-GB" baseline="0" dirty="0" smtClean="0"/>
          </a:p>
          <a:p>
            <a:r>
              <a:rPr lang="en-GB" baseline="0" dirty="0" smtClean="0"/>
              <a:t>In order to align with the UK when they publish in June 2016 the NI RPPI will be published in May 2016 with a reference period of Q1 2015, i.e. Q1 2015 = 100</a:t>
            </a:r>
          </a:p>
          <a:p>
            <a:endParaRPr lang="en-GB" baseline="0" dirty="0" smtClean="0"/>
          </a:p>
          <a:p>
            <a:r>
              <a:rPr lang="en-GB" baseline="0" dirty="0" smtClean="0"/>
              <a:t>The graph shows there is minimal difference between the index values using the different reference period.  It is hard to see in the chart but the green index line has been scaled upwards slightly due to the percentage difference between the index value at Q1 2015 and the index value at Q1 2005 </a:t>
            </a:r>
          </a:p>
        </p:txBody>
      </p:sp>
      <p:sp>
        <p:nvSpPr>
          <p:cNvPr id="4" name="Slide Number Placeholder 3"/>
          <p:cNvSpPr>
            <a:spLocks noGrp="1"/>
          </p:cNvSpPr>
          <p:nvPr>
            <p:ph type="sldNum" sz="quarter" idx="10"/>
          </p:nvPr>
        </p:nvSpPr>
        <p:spPr/>
        <p:txBody>
          <a:bodyPr/>
          <a:lstStyle/>
          <a:p>
            <a:pPr>
              <a:defRPr/>
            </a:pPr>
            <a:fld id="{3186CB99-C802-4241-8981-55D859362CB1}" type="slidenum">
              <a:rPr lang="en-GB" smtClean="0"/>
              <a:pPr>
                <a:defRPr/>
              </a:pPr>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Data</a:t>
            </a:r>
            <a:r>
              <a:rPr lang="en-GB" baseline="0" dirty="0" smtClean="0"/>
              <a:t> on house prices needed for the new methodology is available for different time periods across the UK.  </a:t>
            </a:r>
          </a:p>
          <a:p>
            <a:endParaRPr lang="en-GB" baseline="0" dirty="0" smtClean="0"/>
          </a:p>
          <a:p>
            <a:r>
              <a:rPr lang="en-GB" baseline="0" dirty="0" smtClean="0"/>
              <a:t>NI data is only available from January 2005, whereas Land Registry data for England &amp; Wales is available from Jan 1995.  </a:t>
            </a:r>
          </a:p>
          <a:p>
            <a:endParaRPr lang="en-GB" baseline="0" dirty="0" smtClean="0"/>
          </a:p>
          <a:p>
            <a:r>
              <a:rPr lang="en-GB" baseline="0" dirty="0" smtClean="0"/>
              <a:t>The table above shows the time periods which will be calculated for the new index (Recalculated back series) and the ONS will derive a back series to link previously published price data with the most recent index series.  </a:t>
            </a:r>
            <a:endParaRPr lang="en-GB" dirty="0"/>
          </a:p>
        </p:txBody>
      </p:sp>
      <p:sp>
        <p:nvSpPr>
          <p:cNvPr id="4" name="Slide Number Placeholder 3"/>
          <p:cNvSpPr>
            <a:spLocks noGrp="1"/>
          </p:cNvSpPr>
          <p:nvPr>
            <p:ph type="sldNum" sz="quarter" idx="10"/>
          </p:nvPr>
        </p:nvSpPr>
        <p:spPr/>
        <p:txBody>
          <a:bodyPr/>
          <a:lstStyle/>
          <a:p>
            <a:pPr>
              <a:defRPr/>
            </a:pPr>
            <a:fld id="{3186CB99-C802-4241-8981-55D859362CB1}" type="slidenum">
              <a:rPr lang="en-GB" smtClean="0"/>
              <a:pPr>
                <a:defRPr/>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Post Information Session Note:</a:t>
            </a:r>
          </a:p>
          <a:p>
            <a:endParaRPr lang="en-GB" dirty="0" smtClean="0"/>
          </a:p>
          <a:p>
            <a:r>
              <a:rPr lang="en-GB" dirty="0" smtClean="0"/>
              <a:t>Information at NUTS3 area </a:t>
            </a:r>
            <a:r>
              <a:rPr lang="en-GB" baseline="0" dirty="0" smtClean="0"/>
              <a:t>level is required for certain users.  Therefore we will continue to publish this information in the detailed statistics section of the website.  </a:t>
            </a:r>
            <a:endParaRPr lang="en-GB" dirty="0"/>
          </a:p>
        </p:txBody>
      </p:sp>
      <p:sp>
        <p:nvSpPr>
          <p:cNvPr id="4" name="Slide Number Placeholder 3"/>
          <p:cNvSpPr>
            <a:spLocks noGrp="1"/>
          </p:cNvSpPr>
          <p:nvPr>
            <p:ph type="sldNum" sz="quarter" idx="10"/>
          </p:nvPr>
        </p:nvSpPr>
        <p:spPr/>
        <p:txBody>
          <a:bodyPr/>
          <a:lstStyle/>
          <a:p>
            <a:pPr>
              <a:defRPr/>
            </a:pPr>
            <a:fld id="{3186CB99-C802-4241-8981-55D859362CB1}" type="slidenum">
              <a:rPr lang="en-GB" smtClean="0"/>
              <a:pPr>
                <a:defRPr/>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The project to create a single UK house price index has been led by the Office for National Statistics (ONS).  They ran a formal consultation process, with the Northern Ireland event held here in November 2014.  The consultation proposed a new methodology encompassing all aspects of the methodology and publication process, and sought views on the proposed changes.  The responses from the workshops and individual responses were reviewed and formally reported on in March 2015.   This information session is to update you as to the final form of the methodology and publication process from the NI perspective.  </a:t>
            </a:r>
          </a:p>
          <a:p>
            <a:endParaRPr lang="en-GB" baseline="0" dirty="0" smtClean="0"/>
          </a:p>
          <a:p>
            <a:r>
              <a:rPr lang="en-GB" baseline="0" dirty="0" smtClean="0"/>
              <a:t>The ONS are running a similar information session in London on 30</a:t>
            </a:r>
            <a:r>
              <a:rPr lang="en-GB" baseline="30000" dirty="0" smtClean="0"/>
              <a:t>th</a:t>
            </a:r>
            <a:r>
              <a:rPr lang="en-GB" baseline="0" dirty="0" smtClean="0"/>
              <a:t> March 2016.  Ideally, we would have held our information session afterwards so that we could include the changes to the ONS figures in our presentation.  However, due to the NI elections in May, we had to hold the NI user event before 30</a:t>
            </a:r>
            <a:r>
              <a:rPr lang="en-GB" baseline="30000" dirty="0" smtClean="0"/>
              <a:t>th</a:t>
            </a:r>
            <a:r>
              <a:rPr lang="en-GB" baseline="0" dirty="0" smtClean="0"/>
              <a:t> March.  </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3186CB99-C802-4241-8981-55D859362CB1}" type="slidenum">
              <a:rPr lang="en-GB" smtClean="0"/>
              <a:pPr>
                <a:defRPr/>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Although the NI RPPI</a:t>
            </a:r>
            <a:r>
              <a:rPr lang="en-GB" baseline="0" dirty="0" smtClean="0"/>
              <a:t> will be released on Tues 17</a:t>
            </a:r>
            <a:r>
              <a:rPr lang="en-GB" baseline="30000" dirty="0" smtClean="0"/>
              <a:t>th</a:t>
            </a:r>
            <a:r>
              <a:rPr lang="en-GB" baseline="0" dirty="0" smtClean="0"/>
              <a:t> May 2016 using the new methodology, figures will not be comparable with the rest of the UK until they publish on 14</a:t>
            </a:r>
            <a:r>
              <a:rPr lang="en-GB" baseline="30000" dirty="0" smtClean="0"/>
              <a:t>th</a:t>
            </a:r>
            <a:r>
              <a:rPr lang="en-GB" baseline="0" dirty="0" smtClean="0"/>
              <a:t> June 2016</a:t>
            </a:r>
            <a:endParaRPr lang="en-GB" dirty="0"/>
          </a:p>
        </p:txBody>
      </p:sp>
      <p:sp>
        <p:nvSpPr>
          <p:cNvPr id="4" name="Slide Number Placeholder 3"/>
          <p:cNvSpPr>
            <a:spLocks noGrp="1"/>
          </p:cNvSpPr>
          <p:nvPr>
            <p:ph type="sldNum" sz="quarter" idx="10"/>
          </p:nvPr>
        </p:nvSpPr>
        <p:spPr/>
        <p:txBody>
          <a:bodyPr/>
          <a:lstStyle/>
          <a:p>
            <a:pPr>
              <a:defRPr/>
            </a:pPr>
            <a:fld id="{3186CB99-C802-4241-8981-55D859362CB1}" type="slidenum">
              <a:rPr lang="en-GB" smtClean="0"/>
              <a:pPr>
                <a:defRPr/>
              </a:pPr>
              <a:t>20</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0463" cy="3729038"/>
          </a:xfrm>
        </p:spPr>
      </p:sp>
      <p:sp>
        <p:nvSpPr>
          <p:cNvPr id="3" name="Notes Placeholder 2"/>
          <p:cNvSpPr>
            <a:spLocks noGrp="1"/>
          </p:cNvSpPr>
          <p:nvPr>
            <p:ph type="body" idx="1"/>
          </p:nvPr>
        </p:nvSpPr>
        <p:spPr/>
        <p:txBody>
          <a:bodyPr>
            <a:normAutofit/>
          </a:bodyPr>
          <a:lstStyle/>
          <a:p>
            <a:r>
              <a:rPr lang="en-GB" sz="1200" baseline="0" dirty="0" smtClean="0"/>
              <a:t>One of the main drivers for the single Index was to remove the confusion caused by the different results produced by the different methodologies. </a:t>
            </a:r>
            <a:r>
              <a:rPr lang="en-GB" sz="1200" dirty="0" smtClean="0"/>
              <a:t>This slide</a:t>
            </a:r>
            <a:r>
              <a:rPr lang="en-GB" sz="1200" baseline="0" dirty="0" smtClean="0"/>
              <a:t> shows </a:t>
            </a:r>
            <a:r>
              <a:rPr lang="en-GB" sz="1200" dirty="0" smtClean="0"/>
              <a:t>where we were at</a:t>
            </a:r>
            <a:r>
              <a:rPr lang="en-GB" sz="1200" baseline="0" dirty="0" smtClean="0"/>
              <a:t> the start of the consultation process, with f</a:t>
            </a:r>
            <a:r>
              <a:rPr lang="en-GB" sz="1200" dirty="0" smtClean="0"/>
              <a:t>our official House Price Index publications</a:t>
            </a:r>
          </a:p>
          <a:p>
            <a:endParaRPr lang="en-GB" sz="1200" dirty="0" smtClean="0"/>
          </a:p>
          <a:p>
            <a:r>
              <a:rPr lang="en-GB" sz="1200" dirty="0" smtClean="0"/>
              <a:t>Starting from</a:t>
            </a:r>
            <a:r>
              <a:rPr lang="en-GB" sz="1200" baseline="0" dirty="0" smtClean="0"/>
              <a:t> top left we have:</a:t>
            </a:r>
            <a:endParaRPr lang="en-GB"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Our Quarterly Northern Ireland Residential Property Price Index – hedonic</a:t>
            </a:r>
            <a:r>
              <a:rPr lang="en-GB" sz="1200" baseline="0" dirty="0" smtClean="0"/>
              <a:t> regression, geometric mean, cash and mortgage sales</a:t>
            </a:r>
            <a:endParaRPr lang="en-GB"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Land Registry House Price Index: Monthly report – Repeat Sales Method – hedonic regression using only sales of properties which have sold more than once</a:t>
            </a:r>
          </a:p>
          <a:p>
            <a:r>
              <a:rPr lang="en-GB" sz="1200" dirty="0" smtClean="0"/>
              <a:t>ONS Monthly House Price Index – Sample of Mortgage transactions – no cash sales, hedonic regression</a:t>
            </a:r>
            <a:r>
              <a:rPr lang="en-GB" sz="1200" baseline="0" dirty="0" smtClean="0"/>
              <a:t> and</a:t>
            </a:r>
            <a:r>
              <a:rPr lang="en-GB" sz="1200" dirty="0" smtClean="0"/>
              <a:t> arithmetic mean</a:t>
            </a:r>
          </a:p>
          <a:p>
            <a:r>
              <a:rPr lang="en-GB" sz="1200" dirty="0" smtClean="0"/>
              <a:t>Official Quarterly Housing Market Statistics – Registers of Scotland – </a:t>
            </a:r>
            <a:r>
              <a:rPr lang="en-GB" sz="1200" baseline="0" dirty="0" smtClean="0"/>
              <a:t>a set of housing statistics including median prices and sales volumes (no official index produced).</a:t>
            </a:r>
            <a:endParaRPr lang="en-GB" sz="1200" dirty="0" smtClean="0"/>
          </a:p>
          <a:p>
            <a:endParaRPr lang="en-GB" dirty="0"/>
          </a:p>
        </p:txBody>
      </p:sp>
      <p:sp>
        <p:nvSpPr>
          <p:cNvPr id="4" name="Slide Number Placeholder 3"/>
          <p:cNvSpPr>
            <a:spLocks noGrp="1"/>
          </p:cNvSpPr>
          <p:nvPr>
            <p:ph type="sldNum" sz="quarter" idx="10"/>
          </p:nvPr>
        </p:nvSpPr>
        <p:spPr/>
        <p:txBody>
          <a:bodyPr/>
          <a:lstStyle/>
          <a:p>
            <a:pPr>
              <a:defRPr/>
            </a:pPr>
            <a:fld id="{3186CB99-C802-4241-8981-55D859362CB1}" type="slidenum">
              <a:rPr lang="en-GB" smtClean="0"/>
              <a:pPr>
                <a:defRPr/>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0463" cy="3729038"/>
          </a:xfrm>
        </p:spPr>
      </p:sp>
      <p:sp>
        <p:nvSpPr>
          <p:cNvPr id="3" name="Notes Placeholder 2"/>
          <p:cNvSpPr>
            <a:spLocks noGrp="1"/>
          </p:cNvSpPr>
          <p:nvPr>
            <p:ph type="body" idx="1"/>
          </p:nvPr>
        </p:nvSpPr>
        <p:spPr/>
        <p:txBody>
          <a:bodyPr>
            <a:normAutofit/>
          </a:bodyPr>
          <a:lstStyle/>
          <a:p>
            <a:pPr marL="0" lvl="2" indent="-515122"/>
            <a:r>
              <a:rPr lang="en-GB" dirty="0" smtClean="0"/>
              <a:t>One of the outcomes of the consultation process was clarity around what users really wanted from a new single Index</a:t>
            </a:r>
          </a:p>
          <a:p>
            <a:pPr marL="0" lvl="2" indent="-515122"/>
            <a:endParaRPr lang="en-GB" dirty="0" smtClean="0"/>
          </a:p>
          <a:p>
            <a:pPr marL="0" lvl="2" indent="-515122"/>
            <a:r>
              <a:rPr lang="en-GB" dirty="0" smtClean="0"/>
              <a:t>The new Index needs</a:t>
            </a:r>
            <a:r>
              <a:rPr lang="en-GB" baseline="0" dirty="0" smtClean="0"/>
              <a:t> to:</a:t>
            </a:r>
          </a:p>
          <a:p>
            <a:pPr marL="0" lvl="2" indent="-515122"/>
            <a:endParaRPr lang="en-GB" dirty="0" smtClean="0"/>
          </a:p>
          <a:p>
            <a:pPr marL="0" lvl="2" indent="-515122"/>
            <a:r>
              <a:rPr lang="en-GB" dirty="0" smtClean="0"/>
              <a:t>Represent the prevailing market price of residential property at </a:t>
            </a:r>
            <a:r>
              <a:rPr lang="en-GB" b="1" dirty="0" smtClean="0"/>
              <a:t>completion </a:t>
            </a:r>
            <a:r>
              <a:rPr lang="en-GB" dirty="0" smtClean="0"/>
              <a:t>of sale;</a:t>
            </a:r>
          </a:p>
          <a:p>
            <a:pPr marL="0" lvl="2" indent="-515122"/>
            <a:r>
              <a:rPr lang="en-GB" dirty="0" smtClean="0"/>
              <a:t>Measure both house prices and house price inflation based on the price paid for transacted properties;</a:t>
            </a:r>
          </a:p>
          <a:p>
            <a:pPr marL="0" lvl="2" indent="-515122"/>
            <a:r>
              <a:rPr lang="en-GB" dirty="0" smtClean="0"/>
              <a:t>Have UK coverage</a:t>
            </a:r>
            <a:r>
              <a:rPr lang="en-GB" baseline="0" dirty="0" smtClean="0"/>
              <a:t> – therefore making </a:t>
            </a:r>
            <a:r>
              <a:rPr lang="en-GB" b="1" u="sng" baseline="0" dirty="0" smtClean="0"/>
              <a:t>valid</a:t>
            </a:r>
            <a:r>
              <a:rPr lang="en-GB" baseline="0" dirty="0" smtClean="0"/>
              <a:t> comparisons possible across the UK</a:t>
            </a:r>
            <a:endParaRPr lang="en-GB" dirty="0" smtClean="0"/>
          </a:p>
          <a:p>
            <a:pPr marL="0" lvl="2" indent="-515122"/>
            <a:r>
              <a:rPr lang="en-GB" dirty="0" smtClean="0"/>
              <a:t>Provide robust sub-regional estimates;</a:t>
            </a:r>
          </a:p>
          <a:p>
            <a:pPr marL="343414" marR="0" lvl="2" indent="-343414" algn="l" defTabSz="914400" rtl="0" eaLnBrk="0" fontAlgn="base" latinLnBrk="0" hangingPunct="0">
              <a:lnSpc>
                <a:spcPct val="100000"/>
              </a:lnSpc>
              <a:spcBef>
                <a:spcPct val="30000"/>
              </a:spcBef>
              <a:spcAft>
                <a:spcPct val="0"/>
              </a:spcAft>
              <a:buClrTx/>
              <a:buSzTx/>
              <a:buFontTx/>
              <a:buNone/>
              <a:tabLst/>
              <a:defRPr/>
            </a:pPr>
            <a:r>
              <a:rPr lang="en-GB" dirty="0" smtClean="0"/>
              <a:t>Be timely with minimal revisions;</a:t>
            </a:r>
          </a:p>
          <a:p>
            <a:pPr marL="343414" marR="0" lvl="2" indent="-343414" algn="l" defTabSz="914400" rtl="0" eaLnBrk="0" fontAlgn="base" latinLnBrk="0" hangingPunct="0">
              <a:lnSpc>
                <a:spcPct val="100000"/>
              </a:lnSpc>
              <a:spcBef>
                <a:spcPct val="30000"/>
              </a:spcBef>
              <a:spcAft>
                <a:spcPct val="0"/>
              </a:spcAft>
              <a:buClrTx/>
              <a:buSzTx/>
              <a:buFontTx/>
              <a:buNone/>
              <a:tabLst/>
              <a:defRPr/>
            </a:pPr>
            <a:endParaRPr lang="en-GB" dirty="0" smtClean="0"/>
          </a:p>
          <a:p>
            <a:pPr marL="343414" marR="0" lvl="2" indent="-343414" algn="l" defTabSz="914400" rtl="0" eaLnBrk="0" fontAlgn="base" latinLnBrk="0" hangingPunct="0">
              <a:lnSpc>
                <a:spcPct val="100000"/>
              </a:lnSpc>
              <a:spcBef>
                <a:spcPct val="30000"/>
              </a:spcBef>
              <a:spcAft>
                <a:spcPct val="0"/>
              </a:spcAft>
              <a:buClrTx/>
              <a:buSzTx/>
              <a:buFontTx/>
              <a:buNone/>
              <a:tabLst/>
              <a:defRPr/>
            </a:pPr>
            <a:r>
              <a:rPr lang="en-GB" dirty="0" smtClean="0"/>
              <a:t>The new Index</a:t>
            </a:r>
            <a:r>
              <a:rPr lang="en-GB" baseline="0" dirty="0" smtClean="0"/>
              <a:t> will also:</a:t>
            </a:r>
            <a:endParaRPr lang="en-GB" dirty="0" smtClean="0"/>
          </a:p>
          <a:p>
            <a:pPr marL="343414" lvl="2" indent="-343414"/>
            <a:r>
              <a:rPr lang="en-GB" dirty="0" smtClean="0"/>
              <a:t>Provide a consistent index series to enable trend analysis;</a:t>
            </a:r>
          </a:p>
          <a:p>
            <a:pPr marL="343414" lvl="2" indent="-343414"/>
            <a:r>
              <a:rPr lang="en-GB" dirty="0" smtClean="0"/>
              <a:t>Be available as a seasonally adjusted and unadjusted series; </a:t>
            </a:r>
          </a:p>
          <a:p>
            <a:endParaRPr lang="en-GB" dirty="0"/>
          </a:p>
        </p:txBody>
      </p:sp>
      <p:sp>
        <p:nvSpPr>
          <p:cNvPr id="4" name="Slide Number Placeholder 3"/>
          <p:cNvSpPr>
            <a:spLocks noGrp="1"/>
          </p:cNvSpPr>
          <p:nvPr>
            <p:ph type="sldNum" sz="quarter" idx="10"/>
          </p:nvPr>
        </p:nvSpPr>
        <p:spPr/>
        <p:txBody>
          <a:bodyPr/>
          <a:lstStyle/>
          <a:p>
            <a:pPr>
              <a:defRPr/>
            </a:pPr>
            <a:fld id="{3186CB99-C802-4241-8981-55D859362CB1}" type="slidenum">
              <a:rPr lang="en-GB" smtClean="0"/>
              <a:pPr>
                <a:defRPr/>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0463" cy="3729038"/>
          </a:xfrm>
        </p:spPr>
      </p:sp>
      <p:sp>
        <p:nvSpPr>
          <p:cNvPr id="3" name="Notes Placeholder 2"/>
          <p:cNvSpPr>
            <a:spLocks noGrp="1"/>
          </p:cNvSpPr>
          <p:nvPr>
            <p:ph type="body" idx="1"/>
          </p:nvPr>
        </p:nvSpPr>
        <p:spPr/>
        <p:txBody>
          <a:bodyPr>
            <a:normAutofit/>
          </a:bodyPr>
          <a:lstStyle/>
          <a:p>
            <a:r>
              <a:rPr lang="en-GB" baseline="0" dirty="0" smtClean="0"/>
              <a:t>Everyone was already publishing on transactional price at market value</a:t>
            </a:r>
          </a:p>
          <a:p>
            <a:r>
              <a:rPr lang="en-GB" baseline="0" dirty="0" smtClean="0"/>
              <a:t>Using both Cash and mortgage sales – brings ONS in line with NI and Land Registry (LR)</a:t>
            </a:r>
          </a:p>
          <a:p>
            <a:r>
              <a:rPr lang="en-GB" baseline="0" dirty="0" smtClean="0"/>
              <a:t>Hedonic regression and geometric mean –moves ONS from arithmetic to geometric mean and a completely different methodology for Land Registry</a:t>
            </a:r>
          </a:p>
          <a:p>
            <a:r>
              <a:rPr lang="en-GB" baseline="0" dirty="0" smtClean="0"/>
              <a:t>Not possible for NI to produce reliable information on a monthly basis as the number of transactions is too low.  So, our data will be held constant in the months that we are not producing our quarterly statistics.</a:t>
            </a:r>
          </a:p>
        </p:txBody>
      </p:sp>
      <p:sp>
        <p:nvSpPr>
          <p:cNvPr id="4" name="Slide Number Placeholder 3"/>
          <p:cNvSpPr>
            <a:spLocks noGrp="1"/>
          </p:cNvSpPr>
          <p:nvPr>
            <p:ph type="sldNum" sz="quarter" idx="10"/>
          </p:nvPr>
        </p:nvSpPr>
        <p:spPr/>
        <p:txBody>
          <a:bodyPr/>
          <a:lstStyle/>
          <a:p>
            <a:pPr>
              <a:defRPr/>
            </a:pPr>
            <a:fld id="{3186CB99-C802-4241-8981-55D859362CB1}" type="slidenum">
              <a:rPr lang="en-GB" smtClean="0"/>
              <a:pPr>
                <a:defRPr/>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166CA5B-C10D-4F73-BC86-DF4ACA2D15A7}" type="slidenum">
              <a:rPr lang="en-GB" smtClean="0"/>
              <a:pPr/>
              <a:t>6</a:t>
            </a:fld>
            <a:endParaRPr lang="en-GB" dirty="0" smtClean="0"/>
          </a:p>
        </p:txBody>
      </p:sp>
      <p:sp>
        <p:nvSpPr>
          <p:cNvPr id="47107" name="Rectangle 2"/>
          <p:cNvSpPr>
            <a:spLocks noGrp="1" noRot="1" noChangeAspect="1" noChangeArrowheads="1" noTextEdit="1"/>
          </p:cNvSpPr>
          <p:nvPr>
            <p:ph type="sldImg"/>
          </p:nvPr>
        </p:nvSpPr>
        <p:spPr>
          <a:xfrm>
            <a:off x="917575" y="746125"/>
            <a:ext cx="4970463" cy="3729038"/>
          </a:xfrm>
          <a:ln/>
        </p:spPr>
      </p:sp>
      <p:sp>
        <p:nvSpPr>
          <p:cNvPr id="47108" name="Rectangle 3"/>
          <p:cNvSpPr>
            <a:spLocks noGrp="1" noChangeArrowheads="1"/>
          </p:cNvSpPr>
          <p:nvPr>
            <p:ph type="body" idx="1"/>
          </p:nvPr>
        </p:nvSpPr>
        <p:spPr>
          <a:noFill/>
          <a:ln/>
        </p:spPr>
        <p:txBody>
          <a:bodyPr/>
          <a:lstStyle/>
          <a:p>
            <a:pPr eaLnBrk="1" hangingPunct="1"/>
            <a:r>
              <a:rPr lang="en-GB" dirty="0" smtClean="0"/>
              <a:t>The final variables to be included in the model mean that there are differences for all the producers between what we have previously used and what will be used going forward.</a:t>
            </a:r>
          </a:p>
          <a:p>
            <a:pPr eaLnBrk="1" hangingPunct="1"/>
            <a:endParaRPr lang="en-GB" dirty="0" smtClean="0"/>
          </a:p>
          <a:p>
            <a:pPr eaLnBrk="1" hangingPunct="1"/>
            <a:r>
              <a:rPr lang="en-GB" baseline="0" dirty="0" smtClean="0"/>
              <a:t>Housing Market areas were defined by Land &amp; Property Services Valuation staff for the last domestic revaluation in 2007.  As part of the computer assisted mass appraisal process homogeneous housing were grouped together into areas of similar value.  </a:t>
            </a:r>
          </a:p>
          <a:p>
            <a:pPr eaLnBrk="1" hangingPunct="1"/>
            <a:endParaRPr lang="en-GB" baseline="0" dirty="0" smtClean="0"/>
          </a:p>
          <a:p>
            <a:pPr eaLnBrk="1" hangingPunct="1"/>
            <a:r>
              <a:rPr lang="en-GB" baseline="0" dirty="0" smtClean="0"/>
              <a:t>ACORN is a socio-demographic classification of postcode areas created by CACI.  It is based on 2/3 financial sector data and 1/3 census data.  It provides a qualitative description of areas within the UK.  </a:t>
            </a:r>
          </a:p>
          <a:p>
            <a:pPr eaLnBrk="1" hangingPunct="1"/>
            <a:endParaRPr lang="en-GB" baseline="0" dirty="0" smtClean="0"/>
          </a:p>
          <a:p>
            <a:pPr eaLnBrk="1" hangingPunct="1"/>
            <a:r>
              <a:rPr lang="en-GB" baseline="0" dirty="0" smtClean="0"/>
              <a:t>New Dwelling Indicator flags the first sale of a new property </a:t>
            </a:r>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0463" cy="3729038"/>
          </a:xfrm>
        </p:spPr>
      </p:sp>
      <p:sp>
        <p:nvSpPr>
          <p:cNvPr id="3" name="Notes Placeholder 2"/>
          <p:cNvSpPr>
            <a:spLocks noGrp="1"/>
          </p:cNvSpPr>
          <p:nvPr>
            <p:ph type="body" idx="1"/>
          </p:nvPr>
        </p:nvSpPr>
        <p:spPr/>
        <p:txBody>
          <a:bodyPr>
            <a:normAutofit fontScale="85000" lnSpcReduction="10000"/>
          </a:bodyPr>
          <a:lstStyle/>
          <a:p>
            <a:r>
              <a:rPr lang="en-GB" baseline="0" dirty="0" smtClean="0"/>
              <a:t>One of the big discussion areas  in the consultation was around the weights used to produce the Index.</a:t>
            </a:r>
          </a:p>
          <a:p>
            <a:r>
              <a:rPr lang="en-GB" baseline="0" dirty="0" smtClean="0"/>
              <a:t>The mix of properties sold will vary from one time period to another. So, to measure </a:t>
            </a:r>
            <a:r>
              <a:rPr lang="en-GB" u="sng" baseline="0" dirty="0" smtClean="0"/>
              <a:t>pure</a:t>
            </a:r>
            <a:r>
              <a:rPr lang="en-GB" baseline="0" dirty="0" smtClean="0"/>
              <a:t> price change the mix of properties must be fixed (where mix relates to location, size, type of property, etc.).</a:t>
            </a:r>
          </a:p>
          <a:p>
            <a:r>
              <a:rPr lang="en-GB" baseline="0" dirty="0" smtClean="0"/>
              <a:t>The aim is to keep the mix as representative of current trends as possible</a:t>
            </a:r>
          </a:p>
          <a:p>
            <a:r>
              <a:rPr lang="en-GB" baseline="0" dirty="0" smtClean="0"/>
              <a:t>The basket which represents the mix of properties is typically referred to as weights – and these are used in the aggregation of the prices</a:t>
            </a:r>
          </a:p>
          <a:p>
            <a:r>
              <a:rPr lang="en-GB" baseline="0" dirty="0" smtClean="0"/>
              <a:t>It is important that the weights are as representative as possible – if the period covered by the weights is too short, the weights may become too volatile and fluctuate due to short-term effects in the housing market (also possibility of there being too few transactions to be statistically sound).</a:t>
            </a:r>
          </a:p>
          <a:p>
            <a:endParaRPr lang="en-GB" baseline="0" dirty="0" smtClean="0"/>
          </a:p>
          <a:p>
            <a:r>
              <a:rPr lang="en-GB" baseline="0" dirty="0" smtClean="0"/>
              <a:t>If the weights reference period is too long, the index becomes unresponsive to changes in the market.  </a:t>
            </a:r>
          </a:p>
          <a:p>
            <a:endParaRPr lang="en-GB" baseline="0" dirty="0" smtClean="0"/>
          </a:p>
          <a:p>
            <a:pPr defTabSz="915772">
              <a:defRPr/>
            </a:pPr>
            <a:r>
              <a:rPr lang="en-GB" dirty="0" smtClean="0"/>
              <a:t>The question about how many years’ worth of transactions to use for weighting was raised in both the </a:t>
            </a:r>
            <a:r>
              <a:rPr lang="en-GB" u="sng" dirty="0" smtClean="0">
                <a:hlinkClick r:id="rId3"/>
              </a:rPr>
              <a:t>User Consultation</a:t>
            </a:r>
            <a:r>
              <a:rPr lang="en-GB" dirty="0" smtClean="0"/>
              <a:t> (section 2.45) and the Peer review by the </a:t>
            </a:r>
            <a:r>
              <a:rPr lang="en-GB" u="sng" dirty="0" smtClean="0">
                <a:hlinkClick r:id="rId4"/>
              </a:rPr>
              <a:t>Government Statistical Service Methodological Advisory Committee</a:t>
            </a:r>
            <a:r>
              <a:rPr lang="en-GB" dirty="0" smtClean="0"/>
              <a:t> (GSS MAC). This question has been considered further by the Working Group in terms of justifying the robustness and potential variability in using 1, 2 or 3 years worth of transactions for the weighting. A summary of the analysis is presented here.</a:t>
            </a:r>
          </a:p>
          <a:p>
            <a:endParaRPr lang="en-GB" baseline="0" dirty="0" smtClean="0"/>
          </a:p>
          <a:p>
            <a:r>
              <a:rPr lang="en-GB" baseline="0" dirty="0" smtClean="0"/>
              <a:t>Analysis showed the effect on :</a:t>
            </a:r>
          </a:p>
          <a:p>
            <a:pPr marL="286179" indent="-286179">
              <a:buAutoNum type="romanLcParenBoth"/>
            </a:pPr>
            <a:r>
              <a:rPr lang="en-GB" baseline="0" dirty="0" smtClean="0"/>
              <a:t>annual percentage change in price was minimal using either 1, 2, or 3 year weights</a:t>
            </a:r>
          </a:p>
          <a:p>
            <a:pPr marL="286179" indent="-286179">
              <a:buAutoNum type="romanLcParenBoth"/>
            </a:pPr>
            <a:r>
              <a:rPr lang="en-GB" baseline="0" dirty="0" smtClean="0"/>
              <a:t>Average price levels varied more when using 1 year than 2, or 3 years weights.  However, the variation was not significant</a:t>
            </a:r>
          </a:p>
          <a:p>
            <a:pPr marL="286179" indent="-286179">
              <a:buAutoNum type="romanLcParenBoth"/>
            </a:pPr>
            <a:r>
              <a:rPr lang="en-GB" baseline="0" dirty="0" smtClean="0"/>
              <a:t>The number of transactions within each area within each 1 year was robust enough to calculate weights</a:t>
            </a:r>
          </a:p>
          <a:p>
            <a:pPr marL="286179" indent="-286179">
              <a:buAutoNum type="romanLcParenBoth"/>
            </a:pPr>
            <a:endParaRPr lang="en-GB" baseline="0" dirty="0" smtClean="0"/>
          </a:p>
          <a:p>
            <a:pPr marL="286179" indent="-286179">
              <a:buNone/>
            </a:pPr>
            <a:r>
              <a:rPr lang="en-GB" baseline="0" dirty="0" smtClean="0"/>
              <a:t>Due to the importance of being as representative as possible to current trends – one year was chosen.</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3186CB99-C802-4241-8981-55D859362CB1}" type="slidenum">
              <a:rPr lang="en-GB" smtClean="0"/>
              <a:pPr>
                <a:defRPr/>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0463" cy="3729038"/>
          </a:xfrm>
        </p:spPr>
      </p:sp>
      <p:sp>
        <p:nvSpPr>
          <p:cNvPr id="3" name="Notes Placeholder 2"/>
          <p:cNvSpPr>
            <a:spLocks noGrp="1"/>
          </p:cNvSpPr>
          <p:nvPr>
            <p:ph type="body" idx="1"/>
          </p:nvPr>
        </p:nvSpPr>
        <p:spPr/>
        <p:txBody>
          <a:bodyPr>
            <a:normAutofit/>
          </a:bodyPr>
          <a:lstStyle/>
          <a:p>
            <a:r>
              <a:rPr lang="en-GB" dirty="0" smtClean="0"/>
              <a:t>Mix-adjusted prices produced each period and used to calculate in-year indices (always compare to </a:t>
            </a:r>
            <a:r>
              <a:rPr lang="en-GB" dirty="0" smtClean="0"/>
              <a:t>Q1 </a:t>
            </a:r>
            <a:r>
              <a:rPr lang="en-GB" dirty="0" smtClean="0"/>
              <a:t>of current year)</a:t>
            </a:r>
          </a:p>
          <a:p>
            <a:endParaRPr lang="en-GB" dirty="0" smtClean="0"/>
          </a:p>
          <a:p>
            <a:r>
              <a:rPr lang="en-GB" dirty="0" smtClean="0"/>
              <a:t>In-year indices linked together to produce long term and comparable index (chain-linking)</a:t>
            </a:r>
          </a:p>
          <a:p>
            <a:endParaRPr lang="en-GB" dirty="0" smtClean="0"/>
          </a:p>
          <a:p>
            <a:r>
              <a:rPr lang="en-GB" dirty="0" smtClean="0"/>
              <a:t>Each Q1, the basket of houses</a:t>
            </a:r>
            <a:r>
              <a:rPr lang="en-GB" baseline="0" dirty="0" smtClean="0"/>
              <a:t> sold is </a:t>
            </a:r>
            <a:r>
              <a:rPr lang="en-GB" dirty="0" smtClean="0"/>
              <a:t>updated to reflect latest mix of properties and fixed for the year</a:t>
            </a:r>
          </a:p>
          <a:p>
            <a:endParaRPr lang="en-GB" dirty="0"/>
          </a:p>
        </p:txBody>
      </p:sp>
      <p:sp>
        <p:nvSpPr>
          <p:cNvPr id="4" name="Slide Number Placeholder 3"/>
          <p:cNvSpPr>
            <a:spLocks noGrp="1"/>
          </p:cNvSpPr>
          <p:nvPr>
            <p:ph type="sldNum" sz="quarter" idx="10"/>
          </p:nvPr>
        </p:nvSpPr>
        <p:spPr/>
        <p:txBody>
          <a:bodyPr/>
          <a:lstStyle/>
          <a:p>
            <a:pPr>
              <a:defRPr/>
            </a:pPr>
            <a:fld id="{3186CB99-C802-4241-8981-55D859362CB1}" type="slidenum">
              <a:rPr lang="en-GB" smtClean="0"/>
              <a:pPr>
                <a:defRPr/>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0463" cy="3729038"/>
          </a:xfrm>
        </p:spPr>
      </p:sp>
      <p:sp>
        <p:nvSpPr>
          <p:cNvPr id="3" name="Notes Placeholder 2"/>
          <p:cNvSpPr>
            <a:spLocks noGrp="1"/>
          </p:cNvSpPr>
          <p:nvPr>
            <p:ph type="body" idx="1"/>
          </p:nvPr>
        </p:nvSpPr>
        <p:spPr/>
        <p:txBody>
          <a:bodyPr>
            <a:normAutofit/>
          </a:bodyPr>
          <a:lstStyle/>
          <a:p>
            <a:r>
              <a:rPr lang="en-GB" dirty="0" smtClean="0"/>
              <a:t>You may remember this graph from the user consultation – which uses ONS data and therefore shows</a:t>
            </a:r>
            <a:r>
              <a:rPr lang="en-GB" baseline="0" dirty="0" smtClean="0"/>
              <a:t> monthly data</a:t>
            </a:r>
            <a:r>
              <a:rPr lang="en-GB" dirty="0" smtClean="0"/>
              <a:t>.</a:t>
            </a:r>
          </a:p>
          <a:p>
            <a:endParaRPr lang="en-GB" dirty="0" smtClean="0"/>
          </a:p>
          <a:p>
            <a:r>
              <a:rPr lang="en-GB" dirty="0" smtClean="0"/>
              <a:t>It shows the average mix-adjusted</a:t>
            </a:r>
            <a:r>
              <a:rPr lang="en-GB" u="sng" baseline="0" dirty="0" smtClean="0"/>
              <a:t> </a:t>
            </a:r>
            <a:r>
              <a:rPr lang="en-GB" b="1" u="sng" baseline="0" dirty="0" smtClean="0"/>
              <a:t>price</a:t>
            </a:r>
            <a:r>
              <a:rPr lang="en-GB" u="sng" baseline="0" dirty="0" smtClean="0"/>
              <a:t> </a:t>
            </a:r>
            <a:r>
              <a:rPr lang="en-GB" baseline="0" dirty="0" smtClean="0"/>
              <a:t>calculated </a:t>
            </a:r>
            <a:r>
              <a:rPr lang="en-GB" baseline="0" dirty="0" smtClean="0"/>
              <a:t>based on each year’s fixed basket of house sales. It also shows the consistent chain linked price</a:t>
            </a:r>
            <a:r>
              <a:rPr lang="en-GB" u="sng" baseline="0" dirty="0" smtClean="0"/>
              <a:t> </a:t>
            </a:r>
            <a:r>
              <a:rPr lang="en-GB" b="1" u="sng" baseline="0" dirty="0" smtClean="0"/>
              <a:t>index</a:t>
            </a:r>
            <a:r>
              <a:rPr lang="en-GB" u="sng" baseline="0" dirty="0" smtClean="0"/>
              <a:t> </a:t>
            </a:r>
            <a:r>
              <a:rPr lang="en-GB" baseline="0" dirty="0" smtClean="0"/>
              <a:t>computed using these prices.</a:t>
            </a:r>
          </a:p>
          <a:p>
            <a:endParaRPr lang="en-GB" baseline="0" dirty="0" smtClean="0"/>
          </a:p>
          <a:p>
            <a:r>
              <a:rPr lang="en-GB" baseline="0" dirty="0" smtClean="0"/>
              <a:t>This shows how the change in prices is mirrored in the change in the Index.</a:t>
            </a:r>
          </a:p>
          <a:p>
            <a:endParaRPr lang="en-GB" baseline="0" dirty="0" smtClean="0"/>
          </a:p>
          <a:p>
            <a:r>
              <a:rPr lang="en-GB" baseline="0" dirty="0" smtClean="0"/>
              <a:t>Note that in January, two prices are calculated – one using the ‘old’ mix of properties (to give a consistent December to January movement) and one using the new mix (to give a consistent January to February movement).</a:t>
            </a:r>
          </a:p>
          <a:p>
            <a:endParaRPr lang="en-GB" baseline="0" dirty="0" smtClean="0"/>
          </a:p>
          <a:p>
            <a:r>
              <a:rPr lang="en-GB" baseline="0" dirty="0" smtClean="0"/>
              <a:t>Key point is comparability – the price in March 14 is not directly comparable to March 10 as represents a different mix of properties </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3186CB99-C802-4241-8981-55D859362CB1}" type="slidenum">
              <a:rPr lang="en-GB" smtClean="0"/>
              <a:pPr>
                <a:defRPr/>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7C381F-46BD-4EFA-B4CF-AD1D347479D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0BCB168-A46A-4F36-A31E-A9942B585C6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95400"/>
            <a:ext cx="1943100" cy="4876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295400"/>
            <a:ext cx="56769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B23CAE3-97E9-449C-A909-813DFFDE525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8382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2286000"/>
            <a:ext cx="7772400" cy="3886200"/>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FCF05A4-A12F-4454-A832-20238D16B4F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838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22860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2860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093BB7A-5366-450D-B737-7FB8AF6B06A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4FA002F-1BE0-491D-B1C1-FBEA4E9EAD3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F2B4609-CBD8-4A54-8012-8EC0F9A942A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22860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2860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A34F4BF-48CC-40D6-9CE0-C1C263ABC62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37CEE9E-B943-4D2B-A9ED-D7481DEC0A7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8DF9ADD-FAEE-489E-BD0D-4E8DBE13E8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ADFA106-D58A-4A3B-AE6F-DC5C419A552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DDDECA4-50A9-4ABB-8586-3A279642071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EA28E18-9F12-4099-96C5-45974592F55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2954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286000"/>
            <a:ext cx="7772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4D8999D-8469-414F-957F-EB9C12B1E1FB}" type="slidenum">
              <a:rPr lang="en-US"/>
              <a:pPr>
                <a:defRPr/>
              </a:pPr>
              <a:t>‹#›</a:t>
            </a:fld>
            <a:endParaRPr lang="en-US" dirty="0"/>
          </a:p>
        </p:txBody>
      </p:sp>
      <p:pic>
        <p:nvPicPr>
          <p:cNvPr id="1031" name="Picture 7"/>
          <p:cNvPicPr>
            <a:picLocks noChangeAspect="1" noChangeArrowheads="1"/>
          </p:cNvPicPr>
          <p:nvPr userDrawn="1"/>
        </p:nvPicPr>
        <p:blipFill>
          <a:blip r:embed="rId15" cstate="print"/>
          <a:srcRect/>
          <a:stretch>
            <a:fillRect/>
          </a:stretch>
        </p:blipFill>
        <p:spPr bwMode="auto">
          <a:xfrm>
            <a:off x="0" y="0"/>
            <a:ext cx="9123363" cy="1393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3.jpeg"/><Relationship Id="rId7" Type="http://schemas.openxmlformats.org/officeDocument/2006/relationships/image" Target="../media/image31.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7.jpeg"/><Relationship Id="rId4" Type="http://schemas.openxmlformats.org/officeDocument/2006/relationships/image" Target="../media/image28.jpeg"/><Relationship Id="rId9" Type="http://schemas.openxmlformats.org/officeDocument/2006/relationships/image" Target="../media/image33.gif"/></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40.jpe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1.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2" Type="http://schemas.openxmlformats.org/officeDocument/2006/relationships/hyperlink" Target="http://www.ons.gov.uk/economy/inflationandpriceindices/methodologies/developmentofasingleofficialhousepriceinde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hyperlink" Target="http://www.google.co.uk/url?sa=i&amp;rct=j&amp;q=&amp;esrc=s&amp;source=images&amp;cd=&amp;cad=rja&amp;uact=8&amp;ved=0ahUKEwil767hq5DLAhUHsxQKHTt5A9IQjRwIBw&amp;url=http://guides.lib.umich.edu/c.php?g=283434&amp;p=2280144&amp;bvm=bv.114733917,d.d24&amp;psig=AFQjCNFu5hgVrHbolwU9ap7-B65vqu0H6Q&amp;ust=145640128986612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www.google.co.uk/url?sa=i&amp;rct=j&amp;q=&amp;esrc=s&amp;source=images&amp;cd=&amp;cad=rja&amp;uact=8&amp;ved=0ahUKEwil767hq5DLAhUHsxQKHTt5A9IQjRwIBw&amp;url=http://guides.lib.umich.edu/c.php?g=283434&amp;p=2280144&amp;bvm=bv.114733917,d.d24&amp;psig=AFQjCNFu5hgVrHbolwU9ap7-B65vqu0H6Q&amp;ust=1456401289866123" TargetMode="External"/><Relationship Id="rId7"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5.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oleObject" Target="../embeddings/oleObject3.bin"/><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7" name="TextBox 6"/>
          <p:cNvSpPr txBox="1"/>
          <p:nvPr/>
        </p:nvSpPr>
        <p:spPr>
          <a:xfrm>
            <a:off x="683568" y="1484784"/>
            <a:ext cx="7776864" cy="2585323"/>
          </a:xfrm>
          <a:prstGeom prst="rect">
            <a:avLst/>
          </a:prstGeom>
          <a:noFill/>
        </p:spPr>
        <p:txBody>
          <a:bodyPr wrap="square" rtlCol="0">
            <a:spAutoFit/>
          </a:bodyPr>
          <a:lstStyle/>
          <a:p>
            <a:pPr algn="ctr"/>
            <a:r>
              <a:rPr lang="en-GB" sz="5400" b="1" dirty="0" smtClean="0">
                <a:solidFill>
                  <a:srgbClr val="31849B"/>
                </a:solidFill>
              </a:rPr>
              <a:t>Development of a Single Official UK House Price Index</a:t>
            </a:r>
            <a:endParaRPr lang="en-GB" sz="5400" dirty="0">
              <a:solidFill>
                <a:srgbClr val="31849B"/>
              </a:solidFill>
            </a:endParaRPr>
          </a:p>
        </p:txBody>
      </p:sp>
      <p:grpSp>
        <p:nvGrpSpPr>
          <p:cNvPr id="14" name="Group 13"/>
          <p:cNvGrpSpPr/>
          <p:nvPr/>
        </p:nvGrpSpPr>
        <p:grpSpPr>
          <a:xfrm>
            <a:off x="179512" y="5733256"/>
            <a:ext cx="8650993" cy="983146"/>
            <a:chOff x="179512" y="5733256"/>
            <a:chExt cx="8650993" cy="983146"/>
          </a:xfrm>
        </p:grpSpPr>
        <p:graphicFrame>
          <p:nvGraphicFramePr>
            <p:cNvPr id="1025" name="Object 1"/>
            <p:cNvGraphicFramePr>
              <a:graphicFrameLocks noChangeAspect="1"/>
            </p:cNvGraphicFramePr>
            <p:nvPr/>
          </p:nvGraphicFramePr>
          <p:xfrm>
            <a:off x="179512" y="5733256"/>
            <a:ext cx="2273396" cy="936104"/>
          </p:xfrm>
          <a:graphic>
            <a:graphicData uri="http://schemas.openxmlformats.org/presentationml/2006/ole">
              <p:oleObj spid="_x0000_s142338" r:id="rId4" imgW="9716856" imgH="3982006" progId="">
                <p:embed/>
              </p:oleObj>
            </a:graphicData>
          </a:graphic>
        </p:graphicFrame>
        <p:pic>
          <p:nvPicPr>
            <p:cNvPr id="9" name="Picture 8" descr="Land-Registry.png"/>
            <p:cNvPicPr/>
            <p:nvPr/>
          </p:nvPicPr>
          <p:blipFill>
            <a:blip r:embed="rId5" cstate="print"/>
            <a:stretch>
              <a:fillRect/>
            </a:stretch>
          </p:blipFill>
          <p:spPr>
            <a:xfrm>
              <a:off x="2555776" y="5805264"/>
              <a:ext cx="1872208" cy="908720"/>
            </a:xfrm>
            <a:prstGeom prst="rect">
              <a:avLst/>
            </a:prstGeom>
          </p:spPr>
        </p:pic>
        <p:pic>
          <p:nvPicPr>
            <p:cNvPr id="10" name="Picture 9" descr="C:\Users\jenkic\AppData\Local\Temp\notes68D01F\RoS new identity_blk.jpg"/>
            <p:cNvPicPr/>
            <p:nvPr/>
          </p:nvPicPr>
          <p:blipFill>
            <a:blip r:embed="rId6" cstate="print"/>
            <a:srcRect/>
            <a:stretch>
              <a:fillRect/>
            </a:stretch>
          </p:blipFill>
          <p:spPr bwMode="auto">
            <a:xfrm>
              <a:off x="5004048" y="5805264"/>
              <a:ext cx="1080120" cy="858391"/>
            </a:xfrm>
            <a:prstGeom prst="rect">
              <a:avLst/>
            </a:prstGeom>
            <a:noFill/>
            <a:ln w="9525">
              <a:noFill/>
              <a:miter lim="800000"/>
              <a:headEnd/>
              <a:tailEnd/>
            </a:ln>
          </p:spPr>
        </p:pic>
        <p:pic>
          <p:nvPicPr>
            <p:cNvPr id="11" name="Picture 10" descr="ONS.png"/>
            <p:cNvPicPr>
              <a:picLocks noChangeAspect="1"/>
            </p:cNvPicPr>
            <p:nvPr/>
          </p:nvPicPr>
          <p:blipFill>
            <a:blip r:embed="rId7" cstate="print"/>
            <a:stretch>
              <a:fillRect/>
            </a:stretch>
          </p:blipFill>
          <p:spPr>
            <a:xfrm>
              <a:off x="6516216" y="5805264"/>
              <a:ext cx="2314289" cy="911138"/>
            </a:xfrm>
            <a:prstGeom prst="rect">
              <a:avLst/>
            </a:prstGeom>
          </p:spPr>
        </p:pic>
      </p:grpSp>
      <p:sp>
        <p:nvSpPr>
          <p:cNvPr id="12" name="TextBox 11"/>
          <p:cNvSpPr txBox="1"/>
          <p:nvPr/>
        </p:nvSpPr>
        <p:spPr>
          <a:xfrm>
            <a:off x="1187624" y="4653136"/>
            <a:ext cx="6768752" cy="646331"/>
          </a:xfrm>
          <a:prstGeom prst="rect">
            <a:avLst/>
          </a:prstGeom>
          <a:noFill/>
        </p:spPr>
        <p:txBody>
          <a:bodyPr wrap="square" rtlCol="0">
            <a:spAutoFit/>
          </a:bodyPr>
          <a:lstStyle/>
          <a:p>
            <a:pPr algn="ctr"/>
            <a:r>
              <a:rPr lang="en-GB" sz="3600" dirty="0" smtClean="0">
                <a:solidFill>
                  <a:srgbClr val="31859C"/>
                </a:solidFill>
              </a:rPr>
              <a:t>Friday 11</a:t>
            </a:r>
            <a:r>
              <a:rPr lang="en-GB" sz="3600" baseline="30000" dirty="0" smtClean="0">
                <a:solidFill>
                  <a:srgbClr val="31859C"/>
                </a:solidFill>
              </a:rPr>
              <a:t>th</a:t>
            </a:r>
            <a:r>
              <a:rPr lang="en-GB" sz="3600" dirty="0" smtClean="0">
                <a:solidFill>
                  <a:srgbClr val="31859C"/>
                </a:solidFill>
              </a:rPr>
              <a:t> March 2016</a:t>
            </a:r>
            <a:endParaRPr lang="en-GB" sz="3600" dirty="0">
              <a:solidFill>
                <a:srgbClr val="31859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descr="http://www.useoftechnology.com/wp-content/uploads/2012/10/The-Role-of-Technology-in-Decision-Making.jpg"/>
          <p:cNvPicPr>
            <a:picLocks noChangeAspect="1" noChangeArrowheads="1"/>
          </p:cNvPicPr>
          <p:nvPr/>
        </p:nvPicPr>
        <p:blipFill>
          <a:blip r:embed="rId3" cstate="print"/>
          <a:srcRect/>
          <a:stretch>
            <a:fillRect/>
          </a:stretch>
        </p:blipFill>
        <p:spPr bwMode="auto">
          <a:xfrm>
            <a:off x="1835697" y="2276872"/>
            <a:ext cx="4752528" cy="4483220"/>
          </a:xfrm>
          <a:prstGeom prst="rect">
            <a:avLst/>
          </a:prstGeom>
          <a:noFill/>
        </p:spPr>
      </p:pic>
      <p:sp>
        <p:nvSpPr>
          <p:cNvPr id="2" name="Title 1"/>
          <p:cNvSpPr>
            <a:spLocks noGrp="1"/>
          </p:cNvSpPr>
          <p:nvPr>
            <p:ph type="title"/>
          </p:nvPr>
        </p:nvSpPr>
        <p:spPr>
          <a:xfrm>
            <a:off x="251520" y="908720"/>
            <a:ext cx="7772400" cy="838200"/>
          </a:xfrm>
        </p:spPr>
        <p:txBody>
          <a:bodyPr/>
          <a:lstStyle/>
          <a:p>
            <a:r>
              <a:rPr lang="en-GB" dirty="0" smtClean="0"/>
              <a:t>Methodology Detail: Published Prices</a:t>
            </a:r>
            <a:endParaRPr lang="en-GB" dirty="0"/>
          </a:p>
        </p:txBody>
      </p:sp>
      <p:sp>
        <p:nvSpPr>
          <p:cNvPr id="6" name="TextBox 5"/>
          <p:cNvSpPr txBox="1"/>
          <p:nvPr/>
        </p:nvSpPr>
        <p:spPr>
          <a:xfrm>
            <a:off x="179512" y="2636912"/>
            <a:ext cx="2016224" cy="830997"/>
          </a:xfrm>
          <a:prstGeom prst="rect">
            <a:avLst/>
          </a:prstGeom>
          <a:noFill/>
        </p:spPr>
        <p:txBody>
          <a:bodyPr wrap="square" rtlCol="0">
            <a:spAutoFit/>
          </a:bodyPr>
          <a:lstStyle/>
          <a:p>
            <a:r>
              <a:rPr lang="en-GB" dirty="0" smtClean="0"/>
              <a:t>In-Year Current Prices</a:t>
            </a:r>
            <a:endParaRPr lang="en-GB" dirty="0"/>
          </a:p>
        </p:txBody>
      </p:sp>
      <p:sp>
        <p:nvSpPr>
          <p:cNvPr id="8" name="TextBox 7"/>
          <p:cNvSpPr txBox="1"/>
          <p:nvPr/>
        </p:nvSpPr>
        <p:spPr>
          <a:xfrm>
            <a:off x="6228184" y="2996952"/>
            <a:ext cx="1584176" cy="461665"/>
          </a:xfrm>
          <a:prstGeom prst="rect">
            <a:avLst/>
          </a:prstGeom>
          <a:noFill/>
        </p:spPr>
        <p:txBody>
          <a:bodyPr wrap="square" rtlCol="0">
            <a:spAutoFit/>
          </a:bodyPr>
          <a:lstStyle/>
          <a:p>
            <a:r>
              <a:rPr lang="en-GB" dirty="0" smtClean="0"/>
              <a:t>All Prices</a:t>
            </a:r>
            <a:endParaRPr lang="en-GB" dirty="0"/>
          </a:p>
        </p:txBody>
      </p:sp>
      <p:sp>
        <p:nvSpPr>
          <p:cNvPr id="7" name="TextBox 6"/>
          <p:cNvSpPr txBox="1"/>
          <p:nvPr/>
        </p:nvSpPr>
        <p:spPr>
          <a:xfrm>
            <a:off x="2915816" y="1700808"/>
            <a:ext cx="2952328" cy="1200329"/>
          </a:xfrm>
          <a:prstGeom prst="rect">
            <a:avLst/>
          </a:prstGeom>
          <a:solidFill>
            <a:schemeClr val="bg1"/>
          </a:solidFill>
        </p:spPr>
        <p:txBody>
          <a:bodyPr wrap="square" rtlCol="0">
            <a:spAutoFit/>
          </a:bodyPr>
          <a:lstStyle/>
          <a:p>
            <a:r>
              <a:rPr lang="en-GB" sz="3600" b="1" dirty="0" smtClean="0"/>
              <a:t>Comparable Prices</a:t>
            </a:r>
            <a:endParaRPr lang="en-GB" sz="3600" b="1" dirty="0"/>
          </a:p>
        </p:txBody>
      </p:sp>
      <p:pic>
        <p:nvPicPr>
          <p:cNvPr id="9" name="Picture 8" descr="Tick.gif"/>
          <p:cNvPicPr>
            <a:picLocks noChangeAspect="1"/>
          </p:cNvPicPr>
          <p:nvPr/>
        </p:nvPicPr>
        <p:blipFill>
          <a:blip r:embed="rId4" cstate="print"/>
          <a:stretch>
            <a:fillRect/>
          </a:stretch>
        </p:blipFill>
        <p:spPr>
          <a:xfrm>
            <a:off x="4788024" y="2204864"/>
            <a:ext cx="868680" cy="8839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7772400" cy="838200"/>
          </a:xfrm>
        </p:spPr>
        <p:txBody>
          <a:bodyPr/>
          <a:lstStyle/>
          <a:p>
            <a:r>
              <a:rPr lang="en-GB" dirty="0" smtClean="0"/>
              <a:t>Methodology Detail: Published Prices</a:t>
            </a:r>
            <a:endParaRPr lang="en-GB" dirty="0"/>
          </a:p>
        </p:txBody>
      </p:sp>
      <p:pic>
        <p:nvPicPr>
          <p:cNvPr id="268290" name="Picture 2"/>
          <p:cNvPicPr>
            <a:picLocks noChangeAspect="1" noChangeArrowheads="1"/>
          </p:cNvPicPr>
          <p:nvPr/>
        </p:nvPicPr>
        <p:blipFill>
          <a:blip r:embed="rId3" cstate="print"/>
          <a:srcRect/>
          <a:stretch>
            <a:fillRect/>
          </a:stretch>
        </p:blipFill>
        <p:spPr bwMode="auto">
          <a:xfrm>
            <a:off x="323528" y="1700808"/>
            <a:ext cx="8640960" cy="503678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36712"/>
            <a:ext cx="7772400" cy="838200"/>
          </a:xfrm>
        </p:spPr>
        <p:txBody>
          <a:bodyPr/>
          <a:lstStyle/>
          <a:p>
            <a:r>
              <a:rPr lang="en-GB" dirty="0" smtClean="0"/>
              <a:t>Impact of Methodology Changes</a:t>
            </a:r>
            <a:endParaRPr lang="en-GB" dirty="0"/>
          </a:p>
        </p:txBody>
      </p:sp>
      <p:pic>
        <p:nvPicPr>
          <p:cNvPr id="274435" name="Picture 3"/>
          <p:cNvPicPr>
            <a:picLocks noChangeAspect="1" noChangeArrowheads="1"/>
          </p:cNvPicPr>
          <p:nvPr/>
        </p:nvPicPr>
        <p:blipFill>
          <a:blip r:embed="rId3" cstate="print"/>
          <a:srcRect/>
          <a:stretch>
            <a:fillRect/>
          </a:stretch>
        </p:blipFill>
        <p:spPr bwMode="auto">
          <a:xfrm>
            <a:off x="179512" y="1556792"/>
            <a:ext cx="8784976" cy="4989041"/>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7772400" cy="838200"/>
          </a:xfrm>
        </p:spPr>
        <p:txBody>
          <a:bodyPr/>
          <a:lstStyle/>
          <a:p>
            <a:r>
              <a:rPr lang="en-GB" sz="3200" dirty="0" smtClean="0"/>
              <a:t>Single Official UK HPI - Outputs</a:t>
            </a:r>
            <a:endParaRPr lang="en-GB" sz="3200" dirty="0"/>
          </a:p>
        </p:txBody>
      </p:sp>
      <p:sp>
        <p:nvSpPr>
          <p:cNvPr id="3" name="Content Placeholder 2"/>
          <p:cNvSpPr>
            <a:spLocks noGrp="1"/>
          </p:cNvSpPr>
          <p:nvPr>
            <p:ph idx="1"/>
          </p:nvPr>
        </p:nvSpPr>
        <p:spPr>
          <a:xfrm>
            <a:off x="395536" y="1772816"/>
            <a:ext cx="8424936" cy="4536504"/>
          </a:xfrm>
        </p:spPr>
        <p:txBody>
          <a:bodyPr/>
          <a:lstStyle/>
          <a:p>
            <a:pPr lvl="0"/>
            <a:r>
              <a:rPr lang="en-GB" dirty="0" smtClean="0"/>
              <a:t>Dwelling Type (detached, apartment etc)</a:t>
            </a:r>
          </a:p>
          <a:p>
            <a:pPr lvl="0"/>
            <a:r>
              <a:rPr lang="en-GB" dirty="0" smtClean="0"/>
              <a:t>Property Type (new build or pre-owned)</a:t>
            </a:r>
          </a:p>
          <a:p>
            <a:pPr lvl="0"/>
            <a:r>
              <a:rPr lang="en-GB" dirty="0" smtClean="0"/>
              <a:t>Local Government District</a:t>
            </a:r>
          </a:p>
          <a:p>
            <a:pPr lvl="0"/>
            <a:r>
              <a:rPr lang="en-GB" dirty="0" smtClean="0"/>
              <a:t>Volume of sales</a:t>
            </a:r>
          </a:p>
          <a:p>
            <a:pPr lvl="0">
              <a:buNone/>
            </a:pPr>
            <a:r>
              <a:rPr lang="en-GB" dirty="0" smtClean="0">
                <a:solidFill>
                  <a:srgbClr val="FF0000"/>
                </a:solidFill>
              </a:rPr>
              <a:t>Series will be quarterly for NI and monthly for UK</a:t>
            </a:r>
          </a:p>
          <a:p>
            <a:pPr lvl="0">
              <a:buNone/>
            </a:pPr>
            <a:endParaRPr lang="en-GB" sz="1400" dirty="0" smtClean="0">
              <a:solidFill>
                <a:srgbClr val="FF0000"/>
              </a:solidFill>
            </a:endParaRPr>
          </a:p>
          <a:p>
            <a:pPr lvl="0">
              <a:buNone/>
            </a:pPr>
            <a:r>
              <a:rPr lang="en-GB" i="1" dirty="0" smtClean="0">
                <a:solidFill>
                  <a:srgbClr val="0070C0"/>
                </a:solidFill>
              </a:rPr>
              <a:t>Additional Series available for GB Only</a:t>
            </a:r>
          </a:p>
          <a:p>
            <a:pPr lvl="0"/>
            <a:r>
              <a:rPr lang="en-GB" dirty="0" smtClean="0">
                <a:solidFill>
                  <a:srgbClr val="0070C0"/>
                </a:solidFill>
              </a:rPr>
              <a:t>Cash or mortgage purchases</a:t>
            </a:r>
          </a:p>
          <a:p>
            <a:r>
              <a:rPr lang="en-GB" dirty="0" smtClean="0">
                <a:solidFill>
                  <a:srgbClr val="0070C0"/>
                </a:solidFill>
              </a:rPr>
              <a:t>Type of buyer (first time / previous home owner)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2"/>
          <p:cNvPicPr>
            <a:picLocks noChangeAspect="1" noChangeArrowheads="1"/>
          </p:cNvPicPr>
          <p:nvPr/>
        </p:nvPicPr>
        <p:blipFill>
          <a:blip r:embed="rId3" cstate="print"/>
          <a:srcRect/>
          <a:stretch>
            <a:fillRect/>
          </a:stretch>
        </p:blipFill>
        <p:spPr bwMode="auto">
          <a:xfrm>
            <a:off x="323528" y="1556792"/>
            <a:ext cx="8568952" cy="5112568"/>
          </a:xfrm>
          <a:prstGeom prst="rect">
            <a:avLst/>
          </a:prstGeom>
          <a:noFill/>
          <a:ln w="9525">
            <a:noFill/>
            <a:miter lim="800000"/>
            <a:headEnd/>
            <a:tailEnd/>
          </a:ln>
          <a:effectLst/>
        </p:spPr>
      </p:pic>
      <p:sp>
        <p:nvSpPr>
          <p:cNvPr id="3" name="Title 1"/>
          <p:cNvSpPr>
            <a:spLocks noGrp="1"/>
          </p:cNvSpPr>
          <p:nvPr>
            <p:ph type="title"/>
          </p:nvPr>
        </p:nvSpPr>
        <p:spPr>
          <a:xfrm>
            <a:off x="251520" y="764704"/>
            <a:ext cx="7772400" cy="838200"/>
          </a:xfrm>
        </p:spPr>
        <p:txBody>
          <a:bodyPr/>
          <a:lstStyle/>
          <a:p>
            <a:r>
              <a:rPr lang="en-GB" sz="3200" dirty="0" smtClean="0"/>
              <a:t>Single Official UK HPI - Outputs</a:t>
            </a:r>
            <a:endParaRPr lang="en-GB"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764704"/>
            <a:ext cx="7772400" cy="838200"/>
          </a:xfrm>
        </p:spPr>
        <p:txBody>
          <a:bodyPr/>
          <a:lstStyle/>
          <a:p>
            <a:r>
              <a:rPr lang="en-GB" sz="3200" dirty="0" smtClean="0"/>
              <a:t>Single Official UK HPI - Outputs</a:t>
            </a:r>
            <a:endParaRPr lang="en-GB" sz="3200" dirty="0"/>
          </a:p>
        </p:txBody>
      </p:sp>
      <p:sp>
        <p:nvSpPr>
          <p:cNvPr id="329730" name="AutoShape 2" descr="Image result for gov.uk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29732" name="AutoShape 4" descr="Image result for gov.uk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29734" name="AutoShape 6" descr="Image result for gov.uk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29736" name="AutoShape 8" descr="Image result for gov.uk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29738" name="AutoShape 10" descr="Image result for Gov.uk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1" name="Picture 8" descr="http://www.cimspa.co.uk/filemanager/root/site_assets/archiveexternalopen/imspa_regions/nire/miscimages/NorthernIrelandMap221172.jpg"/>
          <p:cNvPicPr>
            <a:picLocks noChangeAspect="1" noChangeArrowheads="1"/>
          </p:cNvPicPr>
          <p:nvPr/>
        </p:nvPicPr>
        <p:blipFill>
          <a:blip r:embed="rId3" cstate="print"/>
          <a:srcRect/>
          <a:stretch>
            <a:fillRect/>
          </a:stretch>
        </p:blipFill>
        <p:spPr bwMode="auto">
          <a:xfrm>
            <a:off x="179512" y="3501008"/>
            <a:ext cx="1553196" cy="1208822"/>
          </a:xfrm>
          <a:prstGeom prst="rect">
            <a:avLst/>
          </a:prstGeom>
          <a:noFill/>
        </p:spPr>
      </p:pic>
      <p:grpSp>
        <p:nvGrpSpPr>
          <p:cNvPr id="28" name="Group 27"/>
          <p:cNvGrpSpPr/>
          <p:nvPr/>
        </p:nvGrpSpPr>
        <p:grpSpPr>
          <a:xfrm>
            <a:off x="1979712" y="1484784"/>
            <a:ext cx="4896544" cy="4968552"/>
            <a:chOff x="1691680" y="1484784"/>
            <a:chExt cx="4896544" cy="4968552"/>
          </a:xfrm>
        </p:grpSpPr>
        <p:sp>
          <p:nvSpPr>
            <p:cNvPr id="23" name="Rectangle 22"/>
            <p:cNvSpPr/>
            <p:nvPr/>
          </p:nvSpPr>
          <p:spPr bwMode="auto">
            <a:xfrm>
              <a:off x="1691680" y="1484784"/>
              <a:ext cx="4896544" cy="4968552"/>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pic>
          <p:nvPicPr>
            <p:cNvPr id="329744" name="Picture 16" descr="http://tse1.mm.bing.net/th?id=OIP.M432ad9247ffe46f7aed1be919eafe846H0&amp;pid=15.1"/>
            <p:cNvPicPr>
              <a:picLocks noChangeAspect="1" noChangeArrowheads="1"/>
            </p:cNvPicPr>
            <p:nvPr/>
          </p:nvPicPr>
          <p:blipFill>
            <a:blip r:embed="rId4" cstate="print"/>
            <a:srcRect/>
            <a:stretch>
              <a:fillRect/>
            </a:stretch>
          </p:blipFill>
          <p:spPr bwMode="auto">
            <a:xfrm>
              <a:off x="3203848" y="3140968"/>
              <a:ext cx="1512168" cy="1392455"/>
            </a:xfrm>
            <a:prstGeom prst="rect">
              <a:avLst/>
            </a:prstGeom>
            <a:noFill/>
          </p:spPr>
        </p:pic>
        <p:pic>
          <p:nvPicPr>
            <p:cNvPr id="329746" name="Picture 18" descr="http://upload.wikimedia.org/wikipedia/en/thumb/c/c8/Gov.uk_logo.svg/1280px-Gov.uk_logo.svg.png"/>
            <p:cNvPicPr>
              <a:picLocks noChangeAspect="1" noChangeArrowheads="1"/>
            </p:cNvPicPr>
            <p:nvPr/>
          </p:nvPicPr>
          <p:blipFill>
            <a:blip r:embed="rId5" cstate="print"/>
            <a:srcRect/>
            <a:stretch>
              <a:fillRect/>
            </a:stretch>
          </p:blipFill>
          <p:spPr bwMode="auto">
            <a:xfrm>
              <a:off x="1979712" y="1700808"/>
              <a:ext cx="4188916" cy="936104"/>
            </a:xfrm>
            <a:prstGeom prst="rect">
              <a:avLst/>
            </a:prstGeom>
            <a:noFill/>
          </p:spPr>
        </p:pic>
        <p:sp>
          <p:nvSpPr>
            <p:cNvPr id="15" name="TextBox 14"/>
            <p:cNvSpPr txBox="1"/>
            <p:nvPr/>
          </p:nvSpPr>
          <p:spPr>
            <a:xfrm>
              <a:off x="2855454" y="2771657"/>
              <a:ext cx="2160240" cy="461665"/>
            </a:xfrm>
            <a:prstGeom prst="rect">
              <a:avLst/>
            </a:prstGeom>
            <a:solidFill>
              <a:schemeClr val="tx1"/>
            </a:solidFill>
          </p:spPr>
          <p:txBody>
            <a:bodyPr wrap="square" rtlCol="0">
              <a:spAutoFit/>
            </a:bodyPr>
            <a:lstStyle/>
            <a:p>
              <a:r>
                <a:rPr lang="en-GB" dirty="0" smtClean="0">
                  <a:solidFill>
                    <a:schemeClr val="bg1"/>
                  </a:solidFill>
                </a:rPr>
                <a:t>UK HPI Report</a:t>
              </a:r>
              <a:endParaRPr lang="en-GB" dirty="0">
                <a:solidFill>
                  <a:schemeClr val="bg1"/>
                </a:solidFill>
              </a:endParaRPr>
            </a:p>
          </p:txBody>
        </p:sp>
        <p:pic>
          <p:nvPicPr>
            <p:cNvPr id="329750" name="Picture 22" descr="http://upload.wikimedia.org/wikipedia/commons/7/75/England_and_Wales_1961.png"/>
            <p:cNvPicPr>
              <a:picLocks noChangeAspect="1" noChangeArrowheads="1"/>
            </p:cNvPicPr>
            <p:nvPr/>
          </p:nvPicPr>
          <p:blipFill>
            <a:blip r:embed="rId6" cstate="print"/>
            <a:srcRect/>
            <a:stretch>
              <a:fillRect/>
            </a:stretch>
          </p:blipFill>
          <p:spPr bwMode="auto">
            <a:xfrm>
              <a:off x="3491879" y="4581128"/>
              <a:ext cx="1492371" cy="1844824"/>
            </a:xfrm>
            <a:prstGeom prst="rect">
              <a:avLst/>
            </a:prstGeom>
            <a:noFill/>
          </p:spPr>
        </p:pic>
        <p:sp>
          <p:nvSpPr>
            <p:cNvPr id="25" name="TextBox 24"/>
            <p:cNvSpPr txBox="1"/>
            <p:nvPr/>
          </p:nvSpPr>
          <p:spPr>
            <a:xfrm rot="2232815">
              <a:off x="4962231" y="3998068"/>
              <a:ext cx="1623226" cy="646331"/>
            </a:xfrm>
            <a:prstGeom prst="rect">
              <a:avLst/>
            </a:prstGeom>
            <a:solidFill>
              <a:schemeClr val="tx1"/>
            </a:solidFill>
          </p:spPr>
          <p:txBody>
            <a:bodyPr wrap="square" rtlCol="0">
              <a:spAutoFit/>
            </a:bodyPr>
            <a:lstStyle/>
            <a:p>
              <a:r>
                <a:rPr lang="en-GB" sz="1800" dirty="0" smtClean="0">
                  <a:solidFill>
                    <a:schemeClr val="bg1"/>
                  </a:solidFill>
                </a:rPr>
                <a:t>Interactive Search Tool</a:t>
              </a:r>
              <a:endParaRPr lang="en-GB" sz="1800" dirty="0">
                <a:solidFill>
                  <a:schemeClr val="bg1"/>
                </a:solidFill>
              </a:endParaRPr>
            </a:p>
          </p:txBody>
        </p:sp>
        <p:sp>
          <p:nvSpPr>
            <p:cNvPr id="26" name="TextBox 25"/>
            <p:cNvSpPr txBox="1"/>
            <p:nvPr/>
          </p:nvSpPr>
          <p:spPr>
            <a:xfrm rot="19064520">
              <a:off x="1770089" y="4394859"/>
              <a:ext cx="1623226" cy="646331"/>
            </a:xfrm>
            <a:prstGeom prst="rect">
              <a:avLst/>
            </a:prstGeom>
            <a:solidFill>
              <a:schemeClr val="tx1"/>
            </a:solidFill>
          </p:spPr>
          <p:txBody>
            <a:bodyPr wrap="square" rtlCol="0">
              <a:spAutoFit/>
            </a:bodyPr>
            <a:lstStyle/>
            <a:p>
              <a:r>
                <a:rPr lang="en-GB" sz="1800" dirty="0" smtClean="0">
                  <a:solidFill>
                    <a:schemeClr val="bg1"/>
                  </a:solidFill>
                </a:rPr>
                <a:t>England &amp; Wales Analysis</a:t>
              </a:r>
              <a:endParaRPr lang="en-GB" sz="1800" dirty="0">
                <a:solidFill>
                  <a:schemeClr val="bg1"/>
                </a:solidFill>
              </a:endParaRPr>
            </a:p>
          </p:txBody>
        </p:sp>
        <p:sp>
          <p:nvSpPr>
            <p:cNvPr id="27" name="TextBox 26"/>
            <p:cNvSpPr txBox="1"/>
            <p:nvPr/>
          </p:nvSpPr>
          <p:spPr>
            <a:xfrm rot="2232815">
              <a:off x="4818214" y="5150197"/>
              <a:ext cx="1623226" cy="646331"/>
            </a:xfrm>
            <a:prstGeom prst="rect">
              <a:avLst/>
            </a:prstGeom>
            <a:solidFill>
              <a:schemeClr val="tx1"/>
            </a:solidFill>
          </p:spPr>
          <p:txBody>
            <a:bodyPr wrap="square" rtlCol="0">
              <a:spAutoFit/>
            </a:bodyPr>
            <a:lstStyle/>
            <a:p>
              <a:r>
                <a:rPr lang="en-GB" sz="1800" dirty="0" smtClean="0">
                  <a:solidFill>
                    <a:schemeClr val="bg1"/>
                  </a:solidFill>
                </a:rPr>
                <a:t>Price Paid Dataset (GB)</a:t>
              </a:r>
              <a:endParaRPr lang="en-GB" sz="1800" dirty="0">
                <a:solidFill>
                  <a:schemeClr val="bg1"/>
                </a:solidFill>
              </a:endParaRPr>
            </a:p>
          </p:txBody>
        </p:sp>
      </p:grpSp>
      <p:pic>
        <p:nvPicPr>
          <p:cNvPr id="329752" name="Picture 24" descr="http://www.ourinns.org/map/Scotland.gif"/>
          <p:cNvPicPr>
            <a:picLocks noChangeAspect="1" noChangeArrowheads="1"/>
          </p:cNvPicPr>
          <p:nvPr/>
        </p:nvPicPr>
        <p:blipFill>
          <a:blip r:embed="rId7" cstate="print"/>
          <a:srcRect/>
          <a:stretch>
            <a:fillRect/>
          </a:stretch>
        </p:blipFill>
        <p:spPr bwMode="auto">
          <a:xfrm>
            <a:off x="7308304" y="3429000"/>
            <a:ext cx="1342768" cy="1297360"/>
          </a:xfrm>
          <a:prstGeom prst="rect">
            <a:avLst/>
          </a:prstGeom>
          <a:noFill/>
        </p:spPr>
      </p:pic>
      <p:grpSp>
        <p:nvGrpSpPr>
          <p:cNvPr id="36" name="Group 35"/>
          <p:cNvGrpSpPr/>
          <p:nvPr/>
        </p:nvGrpSpPr>
        <p:grpSpPr>
          <a:xfrm>
            <a:off x="7164288" y="2060848"/>
            <a:ext cx="1403648" cy="1253753"/>
            <a:chOff x="7164288" y="1772816"/>
            <a:chExt cx="1403648" cy="1253753"/>
          </a:xfrm>
        </p:grpSpPr>
        <p:pic>
          <p:nvPicPr>
            <p:cNvPr id="31" name="Picture 30" descr="RoS.png"/>
            <p:cNvPicPr>
              <a:picLocks noChangeAspect="1"/>
            </p:cNvPicPr>
            <p:nvPr/>
          </p:nvPicPr>
          <p:blipFill>
            <a:blip r:embed="rId8" cstate="print"/>
            <a:stretch>
              <a:fillRect/>
            </a:stretch>
          </p:blipFill>
          <p:spPr>
            <a:xfrm>
              <a:off x="7164288" y="1772816"/>
              <a:ext cx="1296144" cy="896191"/>
            </a:xfrm>
            <a:prstGeom prst="rect">
              <a:avLst/>
            </a:prstGeom>
          </p:spPr>
        </p:pic>
        <p:sp>
          <p:nvSpPr>
            <p:cNvPr id="32" name="TextBox 31"/>
            <p:cNvSpPr txBox="1"/>
            <p:nvPr/>
          </p:nvSpPr>
          <p:spPr>
            <a:xfrm>
              <a:off x="7236296" y="2564904"/>
              <a:ext cx="1331640" cy="461665"/>
            </a:xfrm>
            <a:prstGeom prst="rect">
              <a:avLst/>
            </a:prstGeom>
            <a:noFill/>
          </p:spPr>
          <p:txBody>
            <a:bodyPr wrap="square" rtlCol="0">
              <a:spAutoFit/>
            </a:bodyPr>
            <a:lstStyle/>
            <a:p>
              <a:r>
                <a:rPr lang="en-GB" u="sng" dirty="0" smtClean="0">
                  <a:solidFill>
                    <a:srgbClr val="0070C0"/>
                  </a:solidFill>
                </a:rPr>
                <a:t>Website</a:t>
              </a:r>
              <a:endParaRPr lang="en-GB" u="sng" dirty="0">
                <a:solidFill>
                  <a:srgbClr val="0070C0"/>
                </a:solidFill>
              </a:endParaRPr>
            </a:p>
          </p:txBody>
        </p:sp>
      </p:grpSp>
      <p:grpSp>
        <p:nvGrpSpPr>
          <p:cNvPr id="35" name="Group 34"/>
          <p:cNvGrpSpPr/>
          <p:nvPr/>
        </p:nvGrpSpPr>
        <p:grpSpPr>
          <a:xfrm>
            <a:off x="179512" y="2276872"/>
            <a:ext cx="1645686" cy="1109738"/>
            <a:chOff x="179512" y="2060848"/>
            <a:chExt cx="1645686" cy="1109738"/>
          </a:xfrm>
        </p:grpSpPr>
        <p:sp>
          <p:nvSpPr>
            <p:cNvPr id="16" name="TextBox 15"/>
            <p:cNvSpPr txBox="1"/>
            <p:nvPr/>
          </p:nvSpPr>
          <p:spPr>
            <a:xfrm>
              <a:off x="179512" y="2708921"/>
              <a:ext cx="1368152" cy="461665"/>
            </a:xfrm>
            <a:prstGeom prst="rect">
              <a:avLst/>
            </a:prstGeom>
            <a:noFill/>
          </p:spPr>
          <p:txBody>
            <a:bodyPr wrap="square" rtlCol="0">
              <a:spAutoFit/>
            </a:bodyPr>
            <a:lstStyle/>
            <a:p>
              <a:r>
                <a:rPr lang="en-GB" u="sng" dirty="0" smtClean="0">
                  <a:solidFill>
                    <a:srgbClr val="0070C0"/>
                  </a:solidFill>
                </a:rPr>
                <a:t>Website</a:t>
              </a:r>
              <a:endParaRPr lang="en-GB" u="sng" dirty="0">
                <a:solidFill>
                  <a:srgbClr val="0070C0"/>
                </a:solidFill>
              </a:endParaRPr>
            </a:p>
          </p:txBody>
        </p:sp>
        <p:pic>
          <p:nvPicPr>
            <p:cNvPr id="329754" name="Picture 26" descr="http://niepcregister.com/images/dfp_logo_01.gif"/>
            <p:cNvPicPr>
              <a:picLocks noChangeAspect="1" noChangeArrowheads="1"/>
            </p:cNvPicPr>
            <p:nvPr/>
          </p:nvPicPr>
          <p:blipFill>
            <a:blip r:embed="rId9" cstate="print"/>
            <a:srcRect/>
            <a:stretch>
              <a:fillRect/>
            </a:stretch>
          </p:blipFill>
          <p:spPr bwMode="auto">
            <a:xfrm>
              <a:off x="179512" y="2060848"/>
              <a:ext cx="1645686" cy="715517"/>
            </a:xfrm>
            <a:prstGeom prst="rect">
              <a:avLst/>
            </a:prstGeom>
            <a:noFill/>
          </p:spPr>
        </p:pic>
      </p:grpSp>
      <p:pic>
        <p:nvPicPr>
          <p:cNvPr id="37" name="Picture 36" descr="LR E&amp;W.jpg"/>
          <p:cNvPicPr>
            <a:picLocks noChangeAspect="1"/>
          </p:cNvPicPr>
          <p:nvPr/>
        </p:nvPicPr>
        <p:blipFill>
          <a:blip r:embed="rId10" cstate="print"/>
          <a:stretch>
            <a:fillRect/>
          </a:stretch>
        </p:blipFill>
        <p:spPr>
          <a:xfrm>
            <a:off x="2123728" y="6021288"/>
            <a:ext cx="1568096" cy="34632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6" name="Picture 2" descr="http://tse2.mm.bing.net/th?id=OIP.M3b3d1b9305af963990508a342007ae0eH0&amp;pid=15.1"/>
          <p:cNvPicPr>
            <a:picLocks noChangeAspect="1" noChangeArrowheads="1"/>
          </p:cNvPicPr>
          <p:nvPr/>
        </p:nvPicPr>
        <p:blipFill>
          <a:blip r:embed="rId3" cstate="print"/>
          <a:srcRect/>
          <a:stretch>
            <a:fillRect/>
          </a:stretch>
        </p:blipFill>
        <p:spPr bwMode="auto">
          <a:xfrm>
            <a:off x="5580112" y="3717032"/>
            <a:ext cx="3409950" cy="2971801"/>
          </a:xfrm>
          <a:prstGeom prst="rect">
            <a:avLst/>
          </a:prstGeom>
          <a:noFill/>
        </p:spPr>
      </p:pic>
      <p:sp>
        <p:nvSpPr>
          <p:cNvPr id="3" name="Content Placeholder 2"/>
          <p:cNvSpPr>
            <a:spLocks noGrp="1"/>
          </p:cNvSpPr>
          <p:nvPr>
            <p:ph idx="1"/>
          </p:nvPr>
        </p:nvSpPr>
        <p:spPr>
          <a:xfrm>
            <a:off x="395536" y="2060848"/>
            <a:ext cx="8352928" cy="4464496"/>
          </a:xfrm>
        </p:spPr>
        <p:txBody>
          <a:bodyPr/>
          <a:lstStyle/>
          <a:p>
            <a:r>
              <a:rPr lang="en-GB" dirty="0" smtClean="0"/>
              <a:t>Seasonal Adjustment</a:t>
            </a:r>
          </a:p>
          <a:p>
            <a:pPr lvl="1"/>
            <a:r>
              <a:rPr lang="en-GB" dirty="0" smtClean="0"/>
              <a:t>UK &amp; Regional Price series to be tested by ONS</a:t>
            </a:r>
          </a:p>
          <a:p>
            <a:pPr lvl="1"/>
            <a:r>
              <a:rPr lang="en-GB" dirty="0" smtClean="0"/>
              <a:t>If seasonality is present a seasonally adjusted series will be published on GOV.UK</a:t>
            </a:r>
          </a:p>
          <a:p>
            <a:r>
              <a:rPr lang="en-GB" dirty="0" smtClean="0"/>
              <a:t>Update Reference Period</a:t>
            </a:r>
          </a:p>
          <a:p>
            <a:pPr lvl="1"/>
            <a:r>
              <a:rPr lang="en-GB" dirty="0" smtClean="0"/>
              <a:t>Q1 2005 will move to Q1 2015</a:t>
            </a:r>
          </a:p>
          <a:p>
            <a:r>
              <a:rPr lang="en-GB" dirty="0" smtClean="0"/>
              <a:t>Change to Publication Day</a:t>
            </a:r>
          </a:p>
          <a:p>
            <a:pPr lvl="1"/>
            <a:r>
              <a:rPr lang="en-GB" dirty="0" smtClean="0"/>
              <a:t>NI RPPI will be released on a </a:t>
            </a:r>
            <a:r>
              <a:rPr lang="en-GB" b="1" dirty="0" smtClean="0"/>
              <a:t>TUESDAY</a:t>
            </a:r>
            <a:r>
              <a:rPr lang="en-GB" dirty="0" smtClean="0"/>
              <a:t> from 17</a:t>
            </a:r>
            <a:r>
              <a:rPr lang="en-GB" baseline="30000" dirty="0" smtClean="0"/>
              <a:t>th</a:t>
            </a:r>
            <a:r>
              <a:rPr lang="en-GB" dirty="0" smtClean="0"/>
              <a:t> May 2016</a:t>
            </a:r>
            <a:endParaRPr lang="en-GB" dirty="0"/>
          </a:p>
        </p:txBody>
      </p:sp>
      <p:sp>
        <p:nvSpPr>
          <p:cNvPr id="4" name="Title 1"/>
          <p:cNvSpPr>
            <a:spLocks noGrp="1"/>
          </p:cNvSpPr>
          <p:nvPr>
            <p:ph type="title"/>
          </p:nvPr>
        </p:nvSpPr>
        <p:spPr>
          <a:xfrm>
            <a:off x="179512" y="908720"/>
            <a:ext cx="8496944" cy="838200"/>
          </a:xfrm>
        </p:spPr>
        <p:txBody>
          <a:bodyPr/>
          <a:lstStyle/>
          <a:p>
            <a:r>
              <a:rPr lang="en-GB" sz="3200" dirty="0" smtClean="0"/>
              <a:t>Single Official UK HPI – Presentation Changes</a:t>
            </a:r>
            <a:endParaRPr lang="en-GB"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36712"/>
            <a:ext cx="7772400" cy="838200"/>
          </a:xfrm>
        </p:spPr>
        <p:txBody>
          <a:bodyPr/>
          <a:lstStyle/>
          <a:p>
            <a:r>
              <a:rPr lang="en-GB" sz="2800" dirty="0" smtClean="0"/>
              <a:t>Presentation Details: Re-Referenced Index</a:t>
            </a:r>
            <a:endParaRPr lang="en-GB" sz="2800" dirty="0"/>
          </a:p>
        </p:txBody>
      </p:sp>
      <p:pic>
        <p:nvPicPr>
          <p:cNvPr id="328708" name="Picture 4"/>
          <p:cNvPicPr>
            <a:picLocks noChangeAspect="1" noChangeArrowheads="1"/>
          </p:cNvPicPr>
          <p:nvPr/>
        </p:nvPicPr>
        <p:blipFill>
          <a:blip r:embed="rId3" cstate="print"/>
          <a:srcRect/>
          <a:stretch>
            <a:fillRect/>
          </a:stretch>
        </p:blipFill>
        <p:spPr bwMode="auto">
          <a:xfrm>
            <a:off x="251520" y="1556791"/>
            <a:ext cx="8784976" cy="5225071"/>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060848"/>
            <a:ext cx="8352928" cy="1224136"/>
          </a:xfrm>
        </p:spPr>
        <p:txBody>
          <a:bodyPr/>
          <a:lstStyle/>
          <a:p>
            <a:r>
              <a:rPr lang="en-GB" dirty="0" smtClean="0"/>
              <a:t>Removal of Market Sensitive Designation</a:t>
            </a:r>
          </a:p>
          <a:p>
            <a:pPr lvl="2"/>
            <a:r>
              <a:rPr lang="en-GB" dirty="0" smtClean="0"/>
              <a:t>Applicable to NI only</a:t>
            </a:r>
          </a:p>
          <a:p>
            <a:r>
              <a:rPr lang="en-GB" dirty="0" smtClean="0"/>
              <a:t>Presentation of a Consistent Back Series</a:t>
            </a:r>
          </a:p>
        </p:txBody>
      </p:sp>
      <p:sp>
        <p:nvSpPr>
          <p:cNvPr id="4" name="Title 1"/>
          <p:cNvSpPr>
            <a:spLocks noGrp="1"/>
          </p:cNvSpPr>
          <p:nvPr>
            <p:ph type="title"/>
          </p:nvPr>
        </p:nvSpPr>
        <p:spPr>
          <a:xfrm>
            <a:off x="179512" y="908720"/>
            <a:ext cx="8496944" cy="838200"/>
          </a:xfrm>
        </p:spPr>
        <p:txBody>
          <a:bodyPr/>
          <a:lstStyle/>
          <a:p>
            <a:r>
              <a:rPr lang="en-GB" sz="3200" dirty="0" smtClean="0"/>
              <a:t>Single Official UK HPI – Presentation Changes</a:t>
            </a:r>
            <a:endParaRPr lang="en-GB" sz="3200" dirty="0"/>
          </a:p>
        </p:txBody>
      </p:sp>
      <p:pic>
        <p:nvPicPr>
          <p:cNvPr id="352259" name="Picture 3"/>
          <p:cNvPicPr>
            <a:picLocks noChangeAspect="1" noChangeArrowheads="1"/>
          </p:cNvPicPr>
          <p:nvPr/>
        </p:nvPicPr>
        <p:blipFill>
          <a:blip r:embed="rId3" cstate="print"/>
          <a:srcRect/>
          <a:stretch>
            <a:fillRect/>
          </a:stretch>
        </p:blipFill>
        <p:spPr bwMode="auto">
          <a:xfrm>
            <a:off x="395537" y="3500248"/>
            <a:ext cx="7560839" cy="288108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mark.jpg"/>
          <p:cNvPicPr>
            <a:picLocks noChangeAspect="1"/>
          </p:cNvPicPr>
          <p:nvPr/>
        </p:nvPicPr>
        <p:blipFill>
          <a:blip r:embed="rId3" cstate="print"/>
          <a:stretch>
            <a:fillRect/>
          </a:stretch>
        </p:blipFill>
        <p:spPr>
          <a:xfrm>
            <a:off x="6948264" y="3068960"/>
            <a:ext cx="1944216" cy="1944216"/>
          </a:xfrm>
          <a:prstGeom prst="rect">
            <a:avLst/>
          </a:prstGeom>
        </p:spPr>
      </p:pic>
      <p:sp>
        <p:nvSpPr>
          <p:cNvPr id="3" name="Content Placeholder 2"/>
          <p:cNvSpPr>
            <a:spLocks noGrp="1"/>
          </p:cNvSpPr>
          <p:nvPr>
            <p:ph idx="1"/>
          </p:nvPr>
        </p:nvSpPr>
        <p:spPr>
          <a:xfrm>
            <a:off x="395536" y="1772816"/>
            <a:ext cx="7772400" cy="3886200"/>
          </a:xfrm>
        </p:spPr>
        <p:txBody>
          <a:bodyPr/>
          <a:lstStyle/>
          <a:p>
            <a:pPr>
              <a:buBlip>
                <a:blip r:embed="rId4"/>
              </a:buBlip>
            </a:pPr>
            <a:r>
              <a:rPr lang="en-GB" dirty="0" smtClean="0"/>
              <a:t>NUTS3 regions in Northern Ireland</a:t>
            </a:r>
          </a:p>
          <a:p>
            <a:pPr>
              <a:buBlip>
                <a:blip r:embed="rId4"/>
              </a:buBlip>
            </a:pPr>
            <a:r>
              <a:rPr lang="en-GB" dirty="0" smtClean="0"/>
              <a:t>Rolling annual Median Prices at 26 Councils</a:t>
            </a:r>
          </a:p>
          <a:p>
            <a:pPr lvl="1"/>
            <a:r>
              <a:rPr lang="en-GB" sz="2800" dirty="0" smtClean="0">
                <a:solidFill>
                  <a:srgbClr val="9E0C2F"/>
                </a:solidFill>
              </a:rPr>
              <a:t>Propose to discontinue house price statistics at these levels</a:t>
            </a:r>
          </a:p>
          <a:p>
            <a:pPr marL="342900" lvl="1" indent="-342900">
              <a:buNone/>
            </a:pPr>
            <a:endParaRPr lang="en-GB" sz="2800" dirty="0" smtClean="0">
              <a:ea typeface="+mn-ea"/>
              <a:cs typeface="+mn-cs"/>
            </a:endParaRPr>
          </a:p>
          <a:p>
            <a:pPr marL="342900" lvl="1" indent="-342900">
              <a:buBlip>
                <a:blip r:embed="rId5"/>
              </a:buBlip>
            </a:pPr>
            <a:r>
              <a:rPr lang="en-GB" sz="2800" dirty="0" smtClean="0">
                <a:ea typeface="+mn-ea"/>
                <a:cs typeface="+mn-cs"/>
              </a:rPr>
              <a:t>Urban and Rural Areas</a:t>
            </a:r>
          </a:p>
          <a:p>
            <a:pPr marL="857250" lvl="3"/>
            <a:r>
              <a:rPr lang="en-GB" sz="2800" dirty="0" smtClean="0">
                <a:solidFill>
                  <a:srgbClr val="00B050"/>
                </a:solidFill>
              </a:rPr>
              <a:t>Propose to remove statistics at this level from the report but keep in the Detailed Statistics</a:t>
            </a:r>
          </a:p>
          <a:p>
            <a:pPr marL="0" lvl="1"/>
            <a:endParaRPr lang="en-GB" dirty="0" smtClean="0"/>
          </a:p>
        </p:txBody>
      </p:sp>
      <p:sp>
        <p:nvSpPr>
          <p:cNvPr id="2" name="Title 1"/>
          <p:cNvSpPr>
            <a:spLocks noGrp="1"/>
          </p:cNvSpPr>
          <p:nvPr>
            <p:ph type="title"/>
          </p:nvPr>
        </p:nvSpPr>
        <p:spPr>
          <a:xfrm>
            <a:off x="323528" y="908720"/>
            <a:ext cx="7772400" cy="838200"/>
          </a:xfrm>
        </p:spPr>
        <p:txBody>
          <a:bodyPr/>
          <a:lstStyle/>
          <a:p>
            <a:r>
              <a:rPr lang="en-GB" sz="3200" dirty="0" smtClean="0"/>
              <a:t>Opportunity to Review</a:t>
            </a:r>
            <a:endParaRPr lang="en-GB"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24744"/>
            <a:ext cx="7772400" cy="838200"/>
          </a:xfrm>
        </p:spPr>
        <p:txBody>
          <a:bodyPr/>
          <a:lstStyle/>
          <a:p>
            <a:r>
              <a:rPr lang="en-GB" dirty="0" smtClean="0"/>
              <a:t>Objectives for today</a:t>
            </a:r>
            <a:endParaRPr lang="en-GB" dirty="0"/>
          </a:p>
        </p:txBody>
      </p:sp>
      <p:sp>
        <p:nvSpPr>
          <p:cNvPr id="3" name="Content Placeholder 2"/>
          <p:cNvSpPr>
            <a:spLocks noGrp="1"/>
          </p:cNvSpPr>
          <p:nvPr>
            <p:ph idx="1"/>
          </p:nvPr>
        </p:nvSpPr>
        <p:spPr>
          <a:xfrm>
            <a:off x="683568" y="2132856"/>
            <a:ext cx="7772400" cy="3886200"/>
          </a:xfrm>
        </p:spPr>
        <p:txBody>
          <a:bodyPr/>
          <a:lstStyle/>
          <a:p>
            <a:r>
              <a:rPr lang="en-GB" dirty="0" smtClean="0"/>
              <a:t>Background</a:t>
            </a:r>
          </a:p>
          <a:p>
            <a:r>
              <a:rPr lang="en-GB" dirty="0" smtClean="0"/>
              <a:t>Progress Update</a:t>
            </a:r>
          </a:p>
          <a:p>
            <a:r>
              <a:rPr lang="en-GB" dirty="0" smtClean="0"/>
              <a:t>Enhancements to the NI RPPI</a:t>
            </a:r>
            <a:endParaRPr lang="en-GB" dirty="0"/>
          </a:p>
        </p:txBody>
      </p:sp>
      <p:grpSp>
        <p:nvGrpSpPr>
          <p:cNvPr id="4" name="Group 3"/>
          <p:cNvGrpSpPr/>
          <p:nvPr/>
        </p:nvGrpSpPr>
        <p:grpSpPr>
          <a:xfrm>
            <a:off x="179512" y="5733256"/>
            <a:ext cx="8650993" cy="983146"/>
            <a:chOff x="179512" y="5733256"/>
            <a:chExt cx="8650993" cy="983146"/>
          </a:xfrm>
        </p:grpSpPr>
        <p:graphicFrame>
          <p:nvGraphicFramePr>
            <p:cNvPr id="5" name="Object 1"/>
            <p:cNvGraphicFramePr>
              <a:graphicFrameLocks noChangeAspect="1"/>
            </p:cNvGraphicFramePr>
            <p:nvPr/>
          </p:nvGraphicFramePr>
          <p:xfrm>
            <a:off x="179512" y="5733256"/>
            <a:ext cx="2273396" cy="936104"/>
          </p:xfrm>
          <a:graphic>
            <a:graphicData uri="http://schemas.openxmlformats.org/presentationml/2006/ole">
              <p:oleObj spid="_x0000_s202754" r:id="rId4" imgW="9716856" imgH="3982006" progId="">
                <p:embed/>
              </p:oleObj>
            </a:graphicData>
          </a:graphic>
        </p:graphicFrame>
        <p:pic>
          <p:nvPicPr>
            <p:cNvPr id="6" name="Picture 5" descr="Land-Registry.png"/>
            <p:cNvPicPr/>
            <p:nvPr/>
          </p:nvPicPr>
          <p:blipFill>
            <a:blip r:embed="rId5" cstate="print"/>
            <a:stretch>
              <a:fillRect/>
            </a:stretch>
          </p:blipFill>
          <p:spPr>
            <a:xfrm>
              <a:off x="2555776" y="5805264"/>
              <a:ext cx="1872208" cy="908720"/>
            </a:xfrm>
            <a:prstGeom prst="rect">
              <a:avLst/>
            </a:prstGeom>
          </p:spPr>
        </p:pic>
        <p:pic>
          <p:nvPicPr>
            <p:cNvPr id="7" name="Picture 6" descr="C:\Users\jenkic\AppData\Local\Temp\notes68D01F\RoS new identity_blk.jpg"/>
            <p:cNvPicPr/>
            <p:nvPr/>
          </p:nvPicPr>
          <p:blipFill>
            <a:blip r:embed="rId6" cstate="print"/>
            <a:srcRect/>
            <a:stretch>
              <a:fillRect/>
            </a:stretch>
          </p:blipFill>
          <p:spPr bwMode="auto">
            <a:xfrm>
              <a:off x="5004048" y="5805264"/>
              <a:ext cx="1080120" cy="858391"/>
            </a:xfrm>
            <a:prstGeom prst="rect">
              <a:avLst/>
            </a:prstGeom>
            <a:noFill/>
            <a:ln w="9525">
              <a:noFill/>
              <a:miter lim="800000"/>
              <a:headEnd/>
              <a:tailEnd/>
            </a:ln>
          </p:spPr>
        </p:pic>
        <p:pic>
          <p:nvPicPr>
            <p:cNvPr id="8" name="Picture 7" descr="ONS.png"/>
            <p:cNvPicPr>
              <a:picLocks noChangeAspect="1"/>
            </p:cNvPicPr>
            <p:nvPr/>
          </p:nvPicPr>
          <p:blipFill>
            <a:blip r:embed="rId7" cstate="print"/>
            <a:stretch>
              <a:fillRect/>
            </a:stretch>
          </p:blipFill>
          <p:spPr>
            <a:xfrm>
              <a:off x="6516216" y="5805264"/>
              <a:ext cx="2314289" cy="911138"/>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36712"/>
            <a:ext cx="7772400" cy="838200"/>
          </a:xfrm>
        </p:spPr>
        <p:txBody>
          <a:bodyPr/>
          <a:lstStyle/>
          <a:p>
            <a:r>
              <a:rPr lang="en-GB" dirty="0" smtClean="0"/>
              <a:t>Single Official House Price Index</a:t>
            </a:r>
            <a:endParaRPr lang="en-GB" dirty="0"/>
          </a:p>
        </p:txBody>
      </p:sp>
      <p:grpSp>
        <p:nvGrpSpPr>
          <p:cNvPr id="20" name="Group 19"/>
          <p:cNvGrpSpPr/>
          <p:nvPr/>
        </p:nvGrpSpPr>
        <p:grpSpPr>
          <a:xfrm>
            <a:off x="251520" y="1556792"/>
            <a:ext cx="4536504" cy="4660792"/>
            <a:chOff x="2339752" y="1484784"/>
            <a:chExt cx="4536504" cy="4660792"/>
          </a:xfrm>
        </p:grpSpPr>
        <p:pic>
          <p:nvPicPr>
            <p:cNvPr id="356354" name="Picture 2" descr="http://tse3.mm.bing.net/th?id=OIP.M391a8c009f4c9ddcfe402b53c37cb41eo0&amp;pid=15.1"/>
            <p:cNvPicPr>
              <a:picLocks noChangeAspect="1" noChangeArrowheads="1"/>
            </p:cNvPicPr>
            <p:nvPr/>
          </p:nvPicPr>
          <p:blipFill>
            <a:blip r:embed="rId3" cstate="print"/>
            <a:srcRect/>
            <a:stretch>
              <a:fillRect/>
            </a:stretch>
          </p:blipFill>
          <p:spPr bwMode="auto">
            <a:xfrm>
              <a:off x="2339752" y="1484784"/>
              <a:ext cx="4536504" cy="4660792"/>
            </a:xfrm>
            <a:prstGeom prst="rect">
              <a:avLst/>
            </a:prstGeom>
            <a:noFill/>
          </p:spPr>
        </p:pic>
        <p:pic>
          <p:nvPicPr>
            <p:cNvPr id="9" name="Picture 8" descr="LPS logo.jpg"/>
            <p:cNvPicPr>
              <a:picLocks noChangeAspect="1"/>
            </p:cNvPicPr>
            <p:nvPr/>
          </p:nvPicPr>
          <p:blipFill>
            <a:blip r:embed="rId4" cstate="print"/>
            <a:stretch>
              <a:fillRect/>
            </a:stretch>
          </p:blipFill>
          <p:spPr>
            <a:xfrm>
              <a:off x="2699792" y="2564904"/>
              <a:ext cx="922020" cy="648072"/>
            </a:xfrm>
            <a:prstGeom prst="rect">
              <a:avLst/>
            </a:prstGeom>
          </p:spPr>
        </p:pic>
        <p:pic>
          <p:nvPicPr>
            <p:cNvPr id="10" name="Picture 9" descr="RoS.png"/>
            <p:cNvPicPr>
              <a:picLocks noChangeAspect="1"/>
            </p:cNvPicPr>
            <p:nvPr/>
          </p:nvPicPr>
          <p:blipFill>
            <a:blip r:embed="rId5" cstate="print"/>
            <a:stretch>
              <a:fillRect/>
            </a:stretch>
          </p:blipFill>
          <p:spPr>
            <a:xfrm>
              <a:off x="5508104" y="2564904"/>
              <a:ext cx="922144" cy="637597"/>
            </a:xfrm>
            <a:prstGeom prst="rect">
              <a:avLst/>
            </a:prstGeom>
          </p:spPr>
        </p:pic>
        <p:pic>
          <p:nvPicPr>
            <p:cNvPr id="11" name="Picture 10" descr="LR E&amp;W.jpg"/>
            <p:cNvPicPr>
              <a:picLocks noChangeAspect="1"/>
            </p:cNvPicPr>
            <p:nvPr/>
          </p:nvPicPr>
          <p:blipFill>
            <a:blip r:embed="rId6" cstate="print"/>
            <a:stretch>
              <a:fillRect/>
            </a:stretch>
          </p:blipFill>
          <p:spPr>
            <a:xfrm>
              <a:off x="3851920" y="4797152"/>
              <a:ext cx="1956217" cy="432048"/>
            </a:xfrm>
            <a:prstGeom prst="rect">
              <a:avLst/>
            </a:prstGeom>
          </p:spPr>
        </p:pic>
        <p:pic>
          <p:nvPicPr>
            <p:cNvPr id="12" name="Picture 11" descr="ONS.png"/>
            <p:cNvPicPr>
              <a:picLocks noChangeAspect="1"/>
            </p:cNvPicPr>
            <p:nvPr/>
          </p:nvPicPr>
          <p:blipFill>
            <a:blip r:embed="rId7" cstate="print"/>
            <a:stretch>
              <a:fillRect/>
            </a:stretch>
          </p:blipFill>
          <p:spPr>
            <a:xfrm>
              <a:off x="3563888" y="5085184"/>
              <a:ext cx="1671007" cy="491191"/>
            </a:xfrm>
            <a:prstGeom prst="rect">
              <a:avLst/>
            </a:prstGeom>
          </p:spPr>
        </p:pic>
        <p:sp>
          <p:nvSpPr>
            <p:cNvPr id="13" name="TextBox 12"/>
            <p:cNvSpPr txBox="1"/>
            <p:nvPr/>
          </p:nvSpPr>
          <p:spPr>
            <a:xfrm>
              <a:off x="4067944" y="3068960"/>
              <a:ext cx="1224136" cy="1200329"/>
            </a:xfrm>
            <a:prstGeom prst="rect">
              <a:avLst/>
            </a:prstGeom>
            <a:noFill/>
          </p:spPr>
          <p:txBody>
            <a:bodyPr wrap="square" rtlCol="0">
              <a:spAutoFit/>
            </a:bodyPr>
            <a:lstStyle/>
            <a:p>
              <a:r>
                <a:rPr lang="en-GB" sz="3600" b="1" dirty="0" smtClean="0"/>
                <a:t>UK HPI</a:t>
              </a:r>
              <a:endParaRPr lang="en-GB" sz="3600" b="1" dirty="0"/>
            </a:p>
          </p:txBody>
        </p:sp>
      </p:grpSp>
      <p:sp>
        <p:nvSpPr>
          <p:cNvPr id="21" name="TextBox 20"/>
          <p:cNvSpPr txBox="1"/>
          <p:nvPr/>
        </p:nvSpPr>
        <p:spPr>
          <a:xfrm>
            <a:off x="4932040" y="1916832"/>
            <a:ext cx="3816424" cy="461665"/>
          </a:xfrm>
          <a:prstGeom prst="rect">
            <a:avLst/>
          </a:prstGeom>
          <a:noFill/>
        </p:spPr>
        <p:txBody>
          <a:bodyPr wrap="square" rtlCol="0">
            <a:spAutoFit/>
          </a:bodyPr>
          <a:lstStyle/>
          <a:p>
            <a:r>
              <a:rPr lang="en-GB" dirty="0" smtClean="0"/>
              <a:t>Comparable from </a:t>
            </a:r>
            <a:endParaRPr lang="en-GB" dirty="0"/>
          </a:p>
        </p:txBody>
      </p:sp>
      <p:pic>
        <p:nvPicPr>
          <p:cNvPr id="356356" name="Picture 4" descr="http://bloximages.newyork1.vip.townnews.com/omaha.com/content/tncms/assets/v3/editorial/9/c6/9c61244c-f011-11e3-8029-0017a43b2370/5396140a42185.image.jpg?resize=300%2C318"/>
          <p:cNvPicPr>
            <a:picLocks noChangeAspect="1" noChangeArrowheads="1"/>
          </p:cNvPicPr>
          <p:nvPr/>
        </p:nvPicPr>
        <p:blipFill>
          <a:blip r:embed="rId8" cstate="print"/>
          <a:srcRect/>
          <a:stretch>
            <a:fillRect/>
          </a:stretch>
        </p:blipFill>
        <p:spPr bwMode="auto">
          <a:xfrm>
            <a:off x="5076056" y="2492896"/>
            <a:ext cx="3396604" cy="3600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08720"/>
            <a:ext cx="7772400" cy="838200"/>
          </a:xfrm>
        </p:spPr>
        <p:txBody>
          <a:bodyPr/>
          <a:lstStyle/>
          <a:p>
            <a:r>
              <a:rPr lang="en-GB" dirty="0" smtClean="0"/>
              <a:t>Single Official House Price Index</a:t>
            </a:r>
            <a:endParaRPr lang="en-GB" dirty="0"/>
          </a:p>
        </p:txBody>
      </p:sp>
      <p:sp>
        <p:nvSpPr>
          <p:cNvPr id="4" name="Rectangle 3"/>
          <p:cNvSpPr/>
          <p:nvPr/>
        </p:nvSpPr>
        <p:spPr>
          <a:xfrm>
            <a:off x="611560" y="1916832"/>
            <a:ext cx="7560840" cy="2308324"/>
          </a:xfrm>
          <a:prstGeom prst="rect">
            <a:avLst/>
          </a:prstGeom>
        </p:spPr>
        <p:txBody>
          <a:bodyPr wrap="square">
            <a:spAutoFit/>
          </a:bodyPr>
          <a:lstStyle/>
          <a:p>
            <a:r>
              <a:rPr lang="en-GB" sz="4800" dirty="0" smtClean="0">
                <a:hlinkClick r:id="rId2"/>
              </a:rPr>
              <a:t>ONS - Development of a Single Official House Price Index</a:t>
            </a:r>
            <a:endParaRPr lang="en-GB" sz="4800" dirty="0"/>
          </a:p>
        </p:txBody>
      </p:sp>
      <p:sp>
        <p:nvSpPr>
          <p:cNvPr id="5" name="TextBox 4"/>
          <p:cNvSpPr txBox="1"/>
          <p:nvPr/>
        </p:nvSpPr>
        <p:spPr>
          <a:xfrm>
            <a:off x="755576" y="4653136"/>
            <a:ext cx="7416824" cy="1569660"/>
          </a:xfrm>
          <a:prstGeom prst="rect">
            <a:avLst/>
          </a:prstGeom>
          <a:noFill/>
        </p:spPr>
        <p:txBody>
          <a:bodyPr wrap="square" rtlCol="0">
            <a:spAutoFit/>
          </a:bodyPr>
          <a:lstStyle/>
          <a:p>
            <a:r>
              <a:rPr lang="en-GB" sz="3200" dirty="0" smtClean="0"/>
              <a:t>Impact on previously published UK House Prices will be available at this link from 30</a:t>
            </a:r>
            <a:r>
              <a:rPr lang="en-GB" sz="3200" baseline="30000" dirty="0" smtClean="0"/>
              <a:t>th</a:t>
            </a:r>
            <a:r>
              <a:rPr lang="en-GB" sz="3200" dirty="0" smtClean="0"/>
              <a:t> March 2016</a:t>
            </a:r>
            <a:endParaRPr lang="en-GB"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GB" b="1" dirty="0" smtClean="0">
                <a:solidFill>
                  <a:schemeClr val="tx2"/>
                </a:solidFill>
              </a:rPr>
              <a:t>Background</a:t>
            </a:r>
            <a:endParaRPr lang="en-GB" b="1" dirty="0">
              <a:solidFill>
                <a:schemeClr val="tx2"/>
              </a:solidFill>
            </a:endParaRPr>
          </a:p>
        </p:txBody>
      </p:sp>
      <p:pic>
        <p:nvPicPr>
          <p:cNvPr id="11" name="Picture 10" descr="LPS logo.jpg"/>
          <p:cNvPicPr>
            <a:picLocks noChangeAspect="1"/>
          </p:cNvPicPr>
          <p:nvPr/>
        </p:nvPicPr>
        <p:blipFill>
          <a:blip r:embed="rId3" cstate="print"/>
          <a:stretch>
            <a:fillRect/>
          </a:stretch>
        </p:blipFill>
        <p:spPr>
          <a:xfrm>
            <a:off x="899592" y="2492896"/>
            <a:ext cx="1296144" cy="557021"/>
          </a:xfrm>
          <a:prstGeom prst="rect">
            <a:avLst/>
          </a:prstGeom>
        </p:spPr>
      </p:pic>
      <p:sp>
        <p:nvSpPr>
          <p:cNvPr id="12" name="TextBox 11"/>
          <p:cNvSpPr txBox="1"/>
          <p:nvPr/>
        </p:nvSpPr>
        <p:spPr>
          <a:xfrm>
            <a:off x="899592" y="2996952"/>
            <a:ext cx="1584176" cy="461665"/>
          </a:xfrm>
          <a:prstGeom prst="rect">
            <a:avLst/>
          </a:prstGeom>
          <a:noFill/>
        </p:spPr>
        <p:txBody>
          <a:bodyPr wrap="square" rtlCol="0">
            <a:spAutoFit/>
          </a:bodyPr>
          <a:lstStyle/>
          <a:p>
            <a:r>
              <a:rPr lang="en-GB" b="1" dirty="0" smtClean="0">
                <a:solidFill>
                  <a:srgbClr val="31849B"/>
                </a:solidFill>
              </a:rPr>
              <a:t>NI RPPI</a:t>
            </a:r>
            <a:endParaRPr lang="en-GB" b="1" dirty="0">
              <a:solidFill>
                <a:srgbClr val="31849B"/>
              </a:solidFill>
            </a:endParaRPr>
          </a:p>
        </p:txBody>
      </p:sp>
      <p:cxnSp>
        <p:nvCxnSpPr>
          <p:cNvPr id="16" name="Straight Arrow Connector 15"/>
          <p:cNvCxnSpPr/>
          <p:nvPr/>
        </p:nvCxnSpPr>
        <p:spPr bwMode="auto">
          <a:xfrm>
            <a:off x="2195736" y="2564904"/>
            <a:ext cx="432048"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17" name="Picture 16" descr="LR E&amp;W.jpg"/>
          <p:cNvPicPr>
            <a:picLocks noChangeAspect="1"/>
          </p:cNvPicPr>
          <p:nvPr/>
        </p:nvPicPr>
        <p:blipFill>
          <a:blip r:embed="rId4" cstate="print"/>
          <a:stretch>
            <a:fillRect/>
          </a:stretch>
        </p:blipFill>
        <p:spPr>
          <a:xfrm>
            <a:off x="6444208" y="2060848"/>
            <a:ext cx="2220169" cy="490344"/>
          </a:xfrm>
          <a:prstGeom prst="rect">
            <a:avLst/>
          </a:prstGeom>
        </p:spPr>
      </p:pic>
      <p:sp>
        <p:nvSpPr>
          <p:cNvPr id="18" name="TextBox 17"/>
          <p:cNvSpPr txBox="1"/>
          <p:nvPr/>
        </p:nvSpPr>
        <p:spPr>
          <a:xfrm>
            <a:off x="6012160" y="2420888"/>
            <a:ext cx="2520280" cy="400110"/>
          </a:xfrm>
          <a:prstGeom prst="rect">
            <a:avLst/>
          </a:prstGeom>
          <a:noFill/>
        </p:spPr>
        <p:txBody>
          <a:bodyPr wrap="square" rtlCol="0">
            <a:spAutoFit/>
          </a:bodyPr>
          <a:lstStyle/>
          <a:p>
            <a:r>
              <a:rPr lang="en-GB" sz="2000" b="1" dirty="0" smtClean="0">
                <a:solidFill>
                  <a:srgbClr val="31849B"/>
                </a:solidFill>
              </a:rPr>
              <a:t>Repeat Sales Method</a:t>
            </a:r>
            <a:endParaRPr lang="en-GB" sz="2000" b="1" dirty="0">
              <a:solidFill>
                <a:srgbClr val="31849B"/>
              </a:solidFill>
            </a:endParaRPr>
          </a:p>
        </p:txBody>
      </p:sp>
      <p:cxnSp>
        <p:nvCxnSpPr>
          <p:cNvPr id="19" name="Straight Arrow Connector 18"/>
          <p:cNvCxnSpPr/>
          <p:nvPr/>
        </p:nvCxnSpPr>
        <p:spPr bwMode="auto">
          <a:xfrm flipH="1">
            <a:off x="6012160" y="2780928"/>
            <a:ext cx="576064" cy="64807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21" name="Picture 20" descr="ONS.png"/>
          <p:cNvPicPr>
            <a:picLocks noChangeAspect="1"/>
          </p:cNvPicPr>
          <p:nvPr/>
        </p:nvPicPr>
        <p:blipFill>
          <a:blip r:embed="rId5" cstate="print"/>
          <a:stretch>
            <a:fillRect/>
          </a:stretch>
        </p:blipFill>
        <p:spPr>
          <a:xfrm>
            <a:off x="6300192" y="4797152"/>
            <a:ext cx="2430941" cy="957064"/>
          </a:xfrm>
          <a:prstGeom prst="rect">
            <a:avLst/>
          </a:prstGeom>
        </p:spPr>
      </p:pic>
      <p:sp>
        <p:nvSpPr>
          <p:cNvPr id="22" name="TextBox 21"/>
          <p:cNvSpPr txBox="1"/>
          <p:nvPr/>
        </p:nvSpPr>
        <p:spPr>
          <a:xfrm>
            <a:off x="6300192" y="5661248"/>
            <a:ext cx="2520280" cy="400110"/>
          </a:xfrm>
          <a:prstGeom prst="rect">
            <a:avLst/>
          </a:prstGeom>
          <a:noFill/>
        </p:spPr>
        <p:txBody>
          <a:bodyPr wrap="square" rtlCol="0">
            <a:spAutoFit/>
          </a:bodyPr>
          <a:lstStyle/>
          <a:p>
            <a:r>
              <a:rPr lang="en-GB" sz="2000" b="1" dirty="0" smtClean="0">
                <a:solidFill>
                  <a:srgbClr val="31849B"/>
                </a:solidFill>
              </a:rPr>
              <a:t>Sample of Mortgages</a:t>
            </a:r>
            <a:endParaRPr lang="en-GB" sz="2000" b="1" dirty="0">
              <a:solidFill>
                <a:srgbClr val="31849B"/>
              </a:solidFill>
            </a:endParaRPr>
          </a:p>
        </p:txBody>
      </p:sp>
      <p:cxnSp>
        <p:nvCxnSpPr>
          <p:cNvPr id="23" name="Straight Arrow Connector 22"/>
          <p:cNvCxnSpPr/>
          <p:nvPr/>
        </p:nvCxnSpPr>
        <p:spPr bwMode="auto">
          <a:xfrm flipH="1" flipV="1">
            <a:off x="6156176" y="4653136"/>
            <a:ext cx="504056" cy="2880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25" name="Picture 24" descr="RoS.png"/>
          <p:cNvPicPr>
            <a:picLocks noChangeAspect="1"/>
          </p:cNvPicPr>
          <p:nvPr/>
        </p:nvPicPr>
        <p:blipFill>
          <a:blip r:embed="rId6" cstate="print"/>
          <a:stretch>
            <a:fillRect/>
          </a:stretch>
        </p:blipFill>
        <p:spPr>
          <a:xfrm>
            <a:off x="467544" y="4581128"/>
            <a:ext cx="1728192" cy="1194921"/>
          </a:xfrm>
          <a:prstGeom prst="rect">
            <a:avLst/>
          </a:prstGeom>
        </p:spPr>
      </p:pic>
      <p:cxnSp>
        <p:nvCxnSpPr>
          <p:cNvPr id="26" name="Straight Arrow Connector 25"/>
          <p:cNvCxnSpPr/>
          <p:nvPr/>
        </p:nvCxnSpPr>
        <p:spPr bwMode="auto">
          <a:xfrm flipV="1">
            <a:off x="1979712" y="4869160"/>
            <a:ext cx="432048" cy="4320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30" name="Group 29"/>
          <p:cNvGrpSpPr/>
          <p:nvPr/>
        </p:nvGrpSpPr>
        <p:grpSpPr>
          <a:xfrm>
            <a:off x="2627784" y="2420888"/>
            <a:ext cx="3600400" cy="3125961"/>
            <a:chOff x="2915816" y="3068960"/>
            <a:chExt cx="3312368" cy="2477889"/>
          </a:xfrm>
        </p:grpSpPr>
        <p:pic>
          <p:nvPicPr>
            <p:cNvPr id="14" name="Picture 4" descr="http://s3.amazonaws.com/libapps/accounts/54646/images/statistics.png">
              <a:hlinkClick r:id="rId7"/>
            </p:cNvPr>
            <p:cNvPicPr>
              <a:picLocks noChangeAspect="1" noChangeArrowheads="1"/>
            </p:cNvPicPr>
            <p:nvPr/>
          </p:nvPicPr>
          <p:blipFill>
            <a:blip r:embed="rId8" cstate="print"/>
            <a:srcRect/>
            <a:stretch>
              <a:fillRect/>
            </a:stretch>
          </p:blipFill>
          <p:spPr bwMode="auto">
            <a:xfrm>
              <a:off x="3059832" y="3068960"/>
              <a:ext cx="2880320" cy="2159292"/>
            </a:xfrm>
            <a:prstGeom prst="rect">
              <a:avLst/>
            </a:prstGeom>
            <a:noFill/>
          </p:spPr>
        </p:pic>
        <p:sp>
          <p:nvSpPr>
            <p:cNvPr id="29" name="TextBox 28"/>
            <p:cNvSpPr txBox="1"/>
            <p:nvPr/>
          </p:nvSpPr>
          <p:spPr>
            <a:xfrm>
              <a:off x="2915816" y="5085184"/>
              <a:ext cx="3312368" cy="461665"/>
            </a:xfrm>
            <a:prstGeom prst="rect">
              <a:avLst/>
            </a:prstGeom>
            <a:noFill/>
          </p:spPr>
          <p:txBody>
            <a:bodyPr wrap="square" rtlCol="0">
              <a:spAutoFit/>
            </a:bodyPr>
            <a:lstStyle/>
            <a:p>
              <a:r>
                <a:rPr lang="en-GB" b="1" dirty="0" smtClean="0"/>
                <a:t>Single Official UK HPI</a:t>
              </a:r>
              <a:endParaRPr lang="en-GB" b="1"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627784" y="2492896"/>
            <a:ext cx="3672408" cy="2837929"/>
            <a:chOff x="2915816" y="3068960"/>
            <a:chExt cx="3312368" cy="2477889"/>
          </a:xfrm>
        </p:grpSpPr>
        <p:pic>
          <p:nvPicPr>
            <p:cNvPr id="24" name="Picture 4" descr="http://s3.amazonaws.com/libapps/accounts/54646/images/statistics.png">
              <a:hlinkClick r:id="rId3"/>
            </p:cNvPr>
            <p:cNvPicPr>
              <a:picLocks noChangeAspect="1" noChangeArrowheads="1"/>
            </p:cNvPicPr>
            <p:nvPr/>
          </p:nvPicPr>
          <p:blipFill>
            <a:blip r:embed="rId4" cstate="print"/>
            <a:srcRect/>
            <a:stretch>
              <a:fillRect/>
            </a:stretch>
          </p:blipFill>
          <p:spPr bwMode="auto">
            <a:xfrm>
              <a:off x="3059832" y="3068960"/>
              <a:ext cx="2880320" cy="2159292"/>
            </a:xfrm>
            <a:prstGeom prst="rect">
              <a:avLst/>
            </a:prstGeom>
            <a:noFill/>
          </p:spPr>
        </p:pic>
        <p:sp>
          <p:nvSpPr>
            <p:cNvPr id="25" name="TextBox 24"/>
            <p:cNvSpPr txBox="1"/>
            <p:nvPr/>
          </p:nvSpPr>
          <p:spPr>
            <a:xfrm>
              <a:off x="2915816" y="5085184"/>
              <a:ext cx="3312368" cy="461665"/>
            </a:xfrm>
            <a:prstGeom prst="rect">
              <a:avLst/>
            </a:prstGeom>
            <a:noFill/>
          </p:spPr>
          <p:txBody>
            <a:bodyPr wrap="square" rtlCol="0">
              <a:spAutoFit/>
            </a:bodyPr>
            <a:lstStyle/>
            <a:p>
              <a:r>
                <a:rPr lang="en-GB" b="1" dirty="0" smtClean="0"/>
                <a:t>Single Official UK HPI</a:t>
              </a:r>
              <a:endParaRPr lang="en-GB" b="1" dirty="0"/>
            </a:p>
          </p:txBody>
        </p:sp>
      </p:grpSp>
      <p:grpSp>
        <p:nvGrpSpPr>
          <p:cNvPr id="19" name="Group 18"/>
          <p:cNvGrpSpPr/>
          <p:nvPr/>
        </p:nvGrpSpPr>
        <p:grpSpPr>
          <a:xfrm>
            <a:off x="179512" y="1700808"/>
            <a:ext cx="3024336" cy="1126634"/>
            <a:chOff x="179512" y="1700808"/>
            <a:chExt cx="3024336" cy="1126634"/>
          </a:xfrm>
        </p:grpSpPr>
        <p:pic>
          <p:nvPicPr>
            <p:cNvPr id="7" name="Picture 6" descr="Pound Sign.jpg"/>
            <p:cNvPicPr>
              <a:picLocks noChangeAspect="1"/>
            </p:cNvPicPr>
            <p:nvPr/>
          </p:nvPicPr>
          <p:blipFill>
            <a:blip r:embed="rId5" cstate="print"/>
            <a:stretch>
              <a:fillRect/>
            </a:stretch>
          </p:blipFill>
          <p:spPr>
            <a:xfrm>
              <a:off x="179512" y="1700808"/>
              <a:ext cx="1126634" cy="1126634"/>
            </a:xfrm>
            <a:prstGeom prst="rect">
              <a:avLst/>
            </a:prstGeom>
          </p:spPr>
        </p:pic>
        <p:sp>
          <p:nvSpPr>
            <p:cNvPr id="8" name="TextBox 7"/>
            <p:cNvSpPr txBox="1"/>
            <p:nvPr/>
          </p:nvSpPr>
          <p:spPr>
            <a:xfrm>
              <a:off x="1115616" y="1844824"/>
              <a:ext cx="2088232" cy="830997"/>
            </a:xfrm>
            <a:prstGeom prst="rect">
              <a:avLst/>
            </a:prstGeom>
            <a:noFill/>
          </p:spPr>
          <p:txBody>
            <a:bodyPr wrap="square" rtlCol="0">
              <a:spAutoFit/>
            </a:bodyPr>
            <a:lstStyle/>
            <a:p>
              <a:r>
                <a:rPr lang="en-GB" dirty="0" smtClean="0"/>
                <a:t>Market Price at Completion</a:t>
              </a:r>
              <a:endParaRPr lang="en-GB" dirty="0"/>
            </a:p>
          </p:txBody>
        </p:sp>
      </p:grpSp>
      <p:grpSp>
        <p:nvGrpSpPr>
          <p:cNvPr id="20" name="Group 19"/>
          <p:cNvGrpSpPr/>
          <p:nvPr/>
        </p:nvGrpSpPr>
        <p:grpSpPr>
          <a:xfrm>
            <a:off x="4355976" y="980728"/>
            <a:ext cx="3528392" cy="1685801"/>
            <a:chOff x="4355976" y="980728"/>
            <a:chExt cx="3528392" cy="1685801"/>
          </a:xfrm>
        </p:grpSpPr>
        <p:pic>
          <p:nvPicPr>
            <p:cNvPr id="144388" name="Picture 4" descr="http://minutemennews.com/wp-content/uploads/2014/06/inflation.jpg"/>
            <p:cNvPicPr>
              <a:picLocks noChangeAspect="1" noChangeArrowheads="1"/>
            </p:cNvPicPr>
            <p:nvPr/>
          </p:nvPicPr>
          <p:blipFill>
            <a:blip r:embed="rId6" cstate="print"/>
            <a:srcRect/>
            <a:stretch>
              <a:fillRect/>
            </a:stretch>
          </p:blipFill>
          <p:spPr bwMode="auto">
            <a:xfrm>
              <a:off x="4355976" y="980728"/>
              <a:ext cx="2952328" cy="1220364"/>
            </a:xfrm>
            <a:prstGeom prst="rect">
              <a:avLst/>
            </a:prstGeom>
            <a:noFill/>
          </p:spPr>
        </p:pic>
        <p:sp>
          <p:nvSpPr>
            <p:cNvPr id="10" name="TextBox 9"/>
            <p:cNvSpPr txBox="1"/>
            <p:nvPr/>
          </p:nvSpPr>
          <p:spPr>
            <a:xfrm>
              <a:off x="4499992" y="2204864"/>
              <a:ext cx="3384376" cy="461665"/>
            </a:xfrm>
            <a:prstGeom prst="rect">
              <a:avLst/>
            </a:prstGeom>
            <a:noFill/>
          </p:spPr>
          <p:txBody>
            <a:bodyPr wrap="square" rtlCol="0">
              <a:spAutoFit/>
            </a:bodyPr>
            <a:lstStyle/>
            <a:p>
              <a:r>
                <a:rPr lang="en-GB" dirty="0" smtClean="0"/>
                <a:t>House Prices &amp; Inflation</a:t>
              </a:r>
              <a:endParaRPr lang="en-GB" dirty="0"/>
            </a:p>
          </p:txBody>
        </p:sp>
      </p:grpSp>
      <p:grpSp>
        <p:nvGrpSpPr>
          <p:cNvPr id="21" name="Group 20"/>
          <p:cNvGrpSpPr/>
          <p:nvPr/>
        </p:nvGrpSpPr>
        <p:grpSpPr>
          <a:xfrm>
            <a:off x="6804248" y="2996952"/>
            <a:ext cx="1944216" cy="2045841"/>
            <a:chOff x="6804248" y="2996952"/>
            <a:chExt cx="1944216" cy="2045841"/>
          </a:xfrm>
        </p:grpSpPr>
        <p:pic>
          <p:nvPicPr>
            <p:cNvPr id="144390" name="Picture 6" descr="http://www.peteducationresources.co.uk/_assets/structure/ukmaps/uk-map.gif"/>
            <p:cNvPicPr>
              <a:picLocks noChangeAspect="1" noChangeArrowheads="1"/>
            </p:cNvPicPr>
            <p:nvPr/>
          </p:nvPicPr>
          <p:blipFill>
            <a:blip r:embed="rId7" cstate="print"/>
            <a:srcRect/>
            <a:stretch>
              <a:fillRect/>
            </a:stretch>
          </p:blipFill>
          <p:spPr bwMode="auto">
            <a:xfrm>
              <a:off x="6804248" y="2996952"/>
              <a:ext cx="1440160" cy="1695158"/>
            </a:xfrm>
            <a:prstGeom prst="rect">
              <a:avLst/>
            </a:prstGeom>
            <a:noFill/>
          </p:spPr>
        </p:pic>
        <p:sp>
          <p:nvSpPr>
            <p:cNvPr id="12" name="TextBox 11"/>
            <p:cNvSpPr txBox="1"/>
            <p:nvPr/>
          </p:nvSpPr>
          <p:spPr>
            <a:xfrm>
              <a:off x="6876256" y="4581128"/>
              <a:ext cx="1872208" cy="461665"/>
            </a:xfrm>
            <a:prstGeom prst="rect">
              <a:avLst/>
            </a:prstGeom>
            <a:noFill/>
          </p:spPr>
          <p:txBody>
            <a:bodyPr wrap="square" rtlCol="0">
              <a:spAutoFit/>
            </a:bodyPr>
            <a:lstStyle/>
            <a:p>
              <a:r>
                <a:rPr lang="en-GB" dirty="0" smtClean="0"/>
                <a:t>UK Coverage</a:t>
              </a:r>
              <a:endParaRPr lang="en-GB" dirty="0"/>
            </a:p>
          </p:txBody>
        </p:sp>
      </p:grpSp>
      <p:grpSp>
        <p:nvGrpSpPr>
          <p:cNvPr id="22" name="Group 21"/>
          <p:cNvGrpSpPr/>
          <p:nvPr/>
        </p:nvGrpSpPr>
        <p:grpSpPr>
          <a:xfrm>
            <a:off x="4211960" y="5517232"/>
            <a:ext cx="4248472" cy="1064806"/>
            <a:chOff x="4211960" y="5517232"/>
            <a:chExt cx="4248472" cy="1064806"/>
          </a:xfrm>
        </p:grpSpPr>
        <p:pic>
          <p:nvPicPr>
            <p:cNvPr id="144392" name="Picture 8" descr="http://www.cimspa.co.uk/filemanager/root/site_assets/archiveexternalopen/imspa_regions/nire/miscimages/NorthernIrelandMap221172.jpg"/>
            <p:cNvPicPr>
              <a:picLocks noChangeAspect="1" noChangeArrowheads="1"/>
            </p:cNvPicPr>
            <p:nvPr/>
          </p:nvPicPr>
          <p:blipFill>
            <a:blip r:embed="rId8" cstate="print"/>
            <a:srcRect/>
            <a:stretch>
              <a:fillRect/>
            </a:stretch>
          </p:blipFill>
          <p:spPr bwMode="auto">
            <a:xfrm>
              <a:off x="4211960" y="5517232"/>
              <a:ext cx="1368152" cy="1064806"/>
            </a:xfrm>
            <a:prstGeom prst="rect">
              <a:avLst/>
            </a:prstGeom>
            <a:noFill/>
          </p:spPr>
        </p:pic>
        <p:sp>
          <p:nvSpPr>
            <p:cNvPr id="15" name="TextBox 14"/>
            <p:cNvSpPr txBox="1"/>
            <p:nvPr/>
          </p:nvSpPr>
          <p:spPr>
            <a:xfrm>
              <a:off x="5580112" y="5733256"/>
              <a:ext cx="2880320" cy="830997"/>
            </a:xfrm>
            <a:prstGeom prst="rect">
              <a:avLst/>
            </a:prstGeom>
            <a:noFill/>
          </p:spPr>
          <p:txBody>
            <a:bodyPr wrap="square" rtlCol="0">
              <a:spAutoFit/>
            </a:bodyPr>
            <a:lstStyle/>
            <a:p>
              <a:r>
                <a:rPr lang="en-GB" dirty="0" smtClean="0"/>
                <a:t>Robust sub-regional estimates</a:t>
              </a:r>
              <a:endParaRPr lang="en-GB" dirty="0"/>
            </a:p>
          </p:txBody>
        </p:sp>
      </p:grpSp>
      <p:grpSp>
        <p:nvGrpSpPr>
          <p:cNvPr id="18" name="Group 17"/>
          <p:cNvGrpSpPr/>
          <p:nvPr/>
        </p:nvGrpSpPr>
        <p:grpSpPr>
          <a:xfrm>
            <a:off x="251520" y="4005064"/>
            <a:ext cx="2808312" cy="1757809"/>
            <a:chOff x="251520" y="4005064"/>
            <a:chExt cx="2808312" cy="1757809"/>
          </a:xfrm>
        </p:grpSpPr>
        <p:pic>
          <p:nvPicPr>
            <p:cNvPr id="144394" name="Picture 10" descr="http://www.android-user.de/wp-content/uploads/2013/09/24694-icon_timely_max.png"/>
            <p:cNvPicPr>
              <a:picLocks noChangeAspect="1" noChangeArrowheads="1"/>
            </p:cNvPicPr>
            <p:nvPr/>
          </p:nvPicPr>
          <p:blipFill>
            <a:blip r:embed="rId9" cstate="print"/>
            <a:srcRect/>
            <a:stretch>
              <a:fillRect/>
            </a:stretch>
          </p:blipFill>
          <p:spPr bwMode="auto">
            <a:xfrm>
              <a:off x="251520" y="4005064"/>
              <a:ext cx="1368151" cy="1368152"/>
            </a:xfrm>
            <a:prstGeom prst="rect">
              <a:avLst/>
            </a:prstGeom>
            <a:noFill/>
          </p:spPr>
        </p:pic>
        <p:sp>
          <p:nvSpPr>
            <p:cNvPr id="17" name="TextBox 16"/>
            <p:cNvSpPr txBox="1"/>
            <p:nvPr/>
          </p:nvSpPr>
          <p:spPr>
            <a:xfrm>
              <a:off x="611560" y="5301208"/>
              <a:ext cx="2448272" cy="461665"/>
            </a:xfrm>
            <a:prstGeom prst="rect">
              <a:avLst/>
            </a:prstGeom>
            <a:noFill/>
          </p:spPr>
          <p:txBody>
            <a:bodyPr wrap="square" rtlCol="0">
              <a:spAutoFit/>
            </a:bodyPr>
            <a:lstStyle/>
            <a:p>
              <a:r>
                <a:rPr lang="en-GB" dirty="0" smtClean="0"/>
                <a:t>Timely Statistics</a:t>
              </a:r>
              <a:endParaRPr lang="en-GB" dirty="0"/>
            </a:p>
          </p:txBody>
        </p:sp>
      </p:grpSp>
      <p:cxnSp>
        <p:nvCxnSpPr>
          <p:cNvPr id="27" name="Straight Arrow Connector 26"/>
          <p:cNvCxnSpPr/>
          <p:nvPr/>
        </p:nvCxnSpPr>
        <p:spPr bwMode="auto">
          <a:xfrm flipH="1" flipV="1">
            <a:off x="2555776" y="2708920"/>
            <a:ext cx="432048" cy="2880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flipV="1">
            <a:off x="5868144" y="2708920"/>
            <a:ext cx="504056" cy="504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V="1">
            <a:off x="5796136" y="4293096"/>
            <a:ext cx="936104" cy="29641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8" name="Straight Arrow Connector 37"/>
          <p:cNvCxnSpPr/>
          <p:nvPr/>
        </p:nvCxnSpPr>
        <p:spPr bwMode="auto">
          <a:xfrm>
            <a:off x="5868144" y="5373216"/>
            <a:ext cx="216024"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flipH="1">
            <a:off x="2051720" y="4437112"/>
            <a:ext cx="720080" cy="64807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1520" y="908720"/>
            <a:ext cx="7772400" cy="838200"/>
          </a:xfrm>
        </p:spPr>
        <p:txBody>
          <a:bodyPr/>
          <a:lstStyle/>
          <a:p>
            <a:pPr eaLnBrk="1" hangingPunct="1"/>
            <a:r>
              <a:rPr lang="en-GB" dirty="0" smtClean="0"/>
              <a:t>Single Official UK House Price Index</a:t>
            </a:r>
          </a:p>
        </p:txBody>
      </p:sp>
      <p:sp>
        <p:nvSpPr>
          <p:cNvPr id="3075" name="Rectangle 3"/>
          <p:cNvSpPr>
            <a:spLocks noGrp="1" noChangeArrowheads="1"/>
          </p:cNvSpPr>
          <p:nvPr>
            <p:ph type="body" idx="1"/>
          </p:nvPr>
        </p:nvSpPr>
        <p:spPr>
          <a:xfrm>
            <a:off x="395536" y="1772816"/>
            <a:ext cx="7992888" cy="4680520"/>
          </a:xfrm>
        </p:spPr>
        <p:txBody>
          <a:bodyPr/>
          <a:lstStyle/>
          <a:p>
            <a:pPr>
              <a:buBlip>
                <a:blip r:embed="rId4"/>
              </a:buBlip>
            </a:pPr>
            <a:r>
              <a:rPr lang="en-GB" dirty="0" smtClean="0"/>
              <a:t>Based on the transaction price of residential property at market value</a:t>
            </a:r>
          </a:p>
          <a:p>
            <a:pPr>
              <a:buBlip>
                <a:blip r:embed="rId4"/>
              </a:buBlip>
            </a:pPr>
            <a:r>
              <a:rPr lang="en-GB" dirty="0" smtClean="0"/>
              <a:t>Includes cash as well as mortgage sales</a:t>
            </a:r>
          </a:p>
          <a:p>
            <a:pPr>
              <a:buBlip>
                <a:blip r:embed="rId4"/>
              </a:buBlip>
            </a:pPr>
            <a:r>
              <a:rPr lang="en-GB" dirty="0" smtClean="0"/>
              <a:t>Best Practice Method – Hedonic Regression &amp; Geometric Mean</a:t>
            </a:r>
          </a:p>
          <a:p>
            <a:pPr>
              <a:buBlip>
                <a:blip r:embed="rId4"/>
              </a:buBlip>
            </a:pPr>
            <a:r>
              <a:rPr lang="en-GB" dirty="0" smtClean="0"/>
              <a:t>NI to provide Quarterly resultant prices/indices for inclusion in monthly UK series</a:t>
            </a:r>
          </a:p>
        </p:txBody>
      </p:sp>
      <p:grpSp>
        <p:nvGrpSpPr>
          <p:cNvPr id="4" name="Group 3"/>
          <p:cNvGrpSpPr/>
          <p:nvPr/>
        </p:nvGrpSpPr>
        <p:grpSpPr>
          <a:xfrm>
            <a:off x="179512" y="5733256"/>
            <a:ext cx="8650993" cy="983146"/>
            <a:chOff x="179512" y="5733256"/>
            <a:chExt cx="8650993" cy="983146"/>
          </a:xfrm>
        </p:grpSpPr>
        <p:graphicFrame>
          <p:nvGraphicFramePr>
            <p:cNvPr id="5" name="Object 1"/>
            <p:cNvGraphicFramePr>
              <a:graphicFrameLocks noChangeAspect="1"/>
            </p:cNvGraphicFramePr>
            <p:nvPr/>
          </p:nvGraphicFramePr>
          <p:xfrm>
            <a:off x="179512" y="5733256"/>
            <a:ext cx="2273396" cy="936104"/>
          </p:xfrm>
          <a:graphic>
            <a:graphicData uri="http://schemas.openxmlformats.org/presentationml/2006/ole">
              <p:oleObj spid="_x0000_s200705" r:id="rId5" imgW="9716856" imgH="3982006" progId="">
                <p:embed/>
              </p:oleObj>
            </a:graphicData>
          </a:graphic>
        </p:graphicFrame>
        <p:pic>
          <p:nvPicPr>
            <p:cNvPr id="6" name="Picture 5" descr="Land-Registry.png"/>
            <p:cNvPicPr/>
            <p:nvPr/>
          </p:nvPicPr>
          <p:blipFill>
            <a:blip r:embed="rId6" cstate="print"/>
            <a:stretch>
              <a:fillRect/>
            </a:stretch>
          </p:blipFill>
          <p:spPr>
            <a:xfrm>
              <a:off x="2555776" y="5805264"/>
              <a:ext cx="1872208" cy="908720"/>
            </a:xfrm>
            <a:prstGeom prst="rect">
              <a:avLst/>
            </a:prstGeom>
          </p:spPr>
        </p:pic>
        <p:pic>
          <p:nvPicPr>
            <p:cNvPr id="7" name="Picture 6" descr="C:\Users\jenkic\AppData\Local\Temp\notes68D01F\RoS new identity_blk.jpg"/>
            <p:cNvPicPr/>
            <p:nvPr/>
          </p:nvPicPr>
          <p:blipFill>
            <a:blip r:embed="rId7" cstate="print"/>
            <a:srcRect/>
            <a:stretch>
              <a:fillRect/>
            </a:stretch>
          </p:blipFill>
          <p:spPr bwMode="auto">
            <a:xfrm>
              <a:off x="5004048" y="5805264"/>
              <a:ext cx="1080120" cy="858391"/>
            </a:xfrm>
            <a:prstGeom prst="rect">
              <a:avLst/>
            </a:prstGeom>
            <a:noFill/>
            <a:ln w="9525">
              <a:noFill/>
              <a:miter lim="800000"/>
              <a:headEnd/>
              <a:tailEnd/>
            </a:ln>
          </p:spPr>
        </p:pic>
        <p:pic>
          <p:nvPicPr>
            <p:cNvPr id="8" name="Picture 7" descr="ONS.png"/>
            <p:cNvPicPr>
              <a:picLocks noChangeAspect="1"/>
            </p:cNvPicPr>
            <p:nvPr/>
          </p:nvPicPr>
          <p:blipFill>
            <a:blip r:embed="rId8" cstate="print"/>
            <a:stretch>
              <a:fillRect/>
            </a:stretch>
          </p:blipFill>
          <p:spPr>
            <a:xfrm>
              <a:off x="6516216" y="5805264"/>
              <a:ext cx="2314289" cy="911138"/>
            </a:xfrm>
            <a:prstGeom prst="rect">
              <a:avLst/>
            </a:prstGeom>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7"/>
          <p:cNvSpPr txBox="1">
            <a:spLocks noChangeArrowheads="1"/>
          </p:cNvSpPr>
          <p:nvPr/>
        </p:nvSpPr>
        <p:spPr bwMode="auto">
          <a:xfrm>
            <a:off x="323528" y="1700213"/>
            <a:ext cx="8640960" cy="3785652"/>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GB" dirty="0" smtClean="0">
                <a:solidFill>
                  <a:srgbClr val="000000"/>
                </a:solidFill>
              </a:rPr>
              <a:t> Size (m</a:t>
            </a:r>
            <a:r>
              <a:rPr lang="en-GB" baseline="30000" dirty="0" smtClean="0">
                <a:solidFill>
                  <a:srgbClr val="000000"/>
                </a:solidFill>
              </a:rPr>
              <a:t>2</a:t>
            </a:r>
            <a:r>
              <a:rPr lang="en-GB" dirty="0" smtClean="0">
                <a:solidFill>
                  <a:srgbClr val="000000"/>
                </a:solidFill>
              </a:rPr>
              <a:t>)</a:t>
            </a:r>
            <a:endParaRPr lang="en-GB" baseline="30000" dirty="0" smtClean="0">
              <a:solidFill>
                <a:srgbClr val="000000"/>
              </a:solidFill>
            </a:endParaRPr>
          </a:p>
          <a:p>
            <a:pPr>
              <a:spcBef>
                <a:spcPct val="50000"/>
              </a:spcBef>
              <a:buFont typeface="Arial" pitchFamily="34" charset="0"/>
              <a:buChar char="•"/>
            </a:pPr>
            <a:r>
              <a:rPr lang="en-GB" dirty="0" smtClean="0">
                <a:solidFill>
                  <a:srgbClr val="000000"/>
                </a:solidFill>
              </a:rPr>
              <a:t> </a:t>
            </a:r>
            <a:r>
              <a:rPr lang="en-GB" dirty="0" smtClean="0">
                <a:solidFill>
                  <a:srgbClr val="669900"/>
                </a:solidFill>
              </a:rPr>
              <a:t>Build </a:t>
            </a:r>
            <a:r>
              <a:rPr lang="en-GB" dirty="0">
                <a:solidFill>
                  <a:srgbClr val="669900"/>
                </a:solidFill>
              </a:rPr>
              <a:t>Type (</a:t>
            </a:r>
            <a:r>
              <a:rPr lang="en-GB" dirty="0" smtClean="0">
                <a:solidFill>
                  <a:srgbClr val="669900"/>
                </a:solidFill>
              </a:rPr>
              <a:t>Private/Public) (NI only)</a:t>
            </a:r>
          </a:p>
          <a:p>
            <a:pPr>
              <a:spcBef>
                <a:spcPct val="50000"/>
              </a:spcBef>
              <a:buFont typeface="Arial" pitchFamily="34" charset="0"/>
              <a:buChar char="•"/>
            </a:pPr>
            <a:r>
              <a:rPr lang="en-GB" dirty="0" smtClean="0">
                <a:solidFill>
                  <a:srgbClr val="000000"/>
                </a:solidFill>
              </a:rPr>
              <a:t> Type </a:t>
            </a:r>
            <a:r>
              <a:rPr lang="en-GB" dirty="0">
                <a:solidFill>
                  <a:srgbClr val="000000"/>
                </a:solidFill>
              </a:rPr>
              <a:t>of Property (Detached, </a:t>
            </a:r>
            <a:r>
              <a:rPr lang="en-GB" dirty="0" smtClean="0">
                <a:solidFill>
                  <a:srgbClr val="000000"/>
                </a:solidFill>
              </a:rPr>
              <a:t>Apartment etc)</a:t>
            </a:r>
          </a:p>
          <a:p>
            <a:pPr>
              <a:spcBef>
                <a:spcPct val="50000"/>
              </a:spcBef>
              <a:buFont typeface="Arial" pitchFamily="34" charset="0"/>
              <a:buChar char="•"/>
            </a:pPr>
            <a:r>
              <a:rPr lang="en-GB" dirty="0" smtClean="0">
                <a:solidFill>
                  <a:srgbClr val="000000"/>
                </a:solidFill>
              </a:rPr>
              <a:t> Location (</a:t>
            </a:r>
            <a:r>
              <a:rPr lang="en-GB" dirty="0" smtClean="0">
                <a:solidFill>
                  <a:srgbClr val="0070C0"/>
                </a:solidFill>
              </a:rPr>
              <a:t>GB – Local Authority; </a:t>
            </a:r>
            <a:r>
              <a:rPr lang="en-GB" dirty="0" smtClean="0">
                <a:solidFill>
                  <a:srgbClr val="669900"/>
                </a:solidFill>
              </a:rPr>
              <a:t>NI – LPS Housing Market Areas</a:t>
            </a:r>
            <a:r>
              <a:rPr lang="en-GB" dirty="0" smtClean="0">
                <a:solidFill>
                  <a:srgbClr val="000000"/>
                </a:solidFill>
              </a:rPr>
              <a:t>)</a:t>
            </a:r>
          </a:p>
          <a:p>
            <a:pPr>
              <a:spcBef>
                <a:spcPct val="50000"/>
              </a:spcBef>
              <a:buFont typeface="Arial" pitchFamily="34" charset="0"/>
              <a:buChar char="•"/>
            </a:pPr>
            <a:r>
              <a:rPr lang="en-GB" dirty="0" smtClean="0">
                <a:solidFill>
                  <a:srgbClr val="000000"/>
                </a:solidFill>
              </a:rPr>
              <a:t> ACORN classification (socio-demographic description)</a:t>
            </a:r>
          </a:p>
          <a:p>
            <a:pPr>
              <a:spcBef>
                <a:spcPct val="50000"/>
              </a:spcBef>
              <a:buFont typeface="Arial" pitchFamily="34" charset="0"/>
              <a:buChar char="•"/>
            </a:pPr>
            <a:r>
              <a:rPr lang="en-GB" dirty="0" smtClean="0">
                <a:solidFill>
                  <a:srgbClr val="000000"/>
                </a:solidFill>
              </a:rPr>
              <a:t>Number of rooms (GB only)</a:t>
            </a:r>
          </a:p>
          <a:p>
            <a:pPr>
              <a:spcBef>
                <a:spcPct val="50000"/>
              </a:spcBef>
              <a:buFont typeface="Arial" pitchFamily="34" charset="0"/>
              <a:buChar char="•"/>
            </a:pPr>
            <a:r>
              <a:rPr lang="en-GB" dirty="0" smtClean="0">
                <a:solidFill>
                  <a:srgbClr val="000000"/>
                </a:solidFill>
              </a:rPr>
              <a:t> New/Pre-Owned Dwelling Indicator</a:t>
            </a:r>
          </a:p>
        </p:txBody>
      </p:sp>
      <p:sp>
        <p:nvSpPr>
          <p:cNvPr id="4" name="Rectangle 2"/>
          <p:cNvSpPr txBox="1">
            <a:spLocks noChangeArrowheads="1"/>
          </p:cNvSpPr>
          <p:nvPr/>
        </p:nvSpPr>
        <p:spPr bwMode="auto">
          <a:xfrm>
            <a:off x="251520" y="908720"/>
            <a:ext cx="8496944"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0" cap="none" spc="0" normalizeH="0" baseline="0" noProof="0" smtClean="0">
                <a:ln>
                  <a:noFill/>
                </a:ln>
                <a:solidFill>
                  <a:schemeClr val="tx2"/>
                </a:solidFill>
                <a:effectLst/>
                <a:uLnTx/>
                <a:uFillTx/>
                <a:latin typeface="+mj-lt"/>
                <a:ea typeface="+mj-ea"/>
                <a:cs typeface="+mj-cs"/>
              </a:rPr>
              <a:t>Methodology Detail: Regression Model</a:t>
            </a:r>
            <a:endParaRPr kumimoji="0" lang="en-GB" sz="3600" b="0" i="0" u="none" strike="noStrike" kern="0" cap="none" spc="0" normalizeH="0" baseline="0" noProof="0" dirty="0" smtClean="0">
              <a:ln>
                <a:noFill/>
              </a:ln>
              <a:solidFill>
                <a:schemeClr val="tx2"/>
              </a:solidFill>
              <a:effectLst/>
              <a:uLnTx/>
              <a:uFillTx/>
              <a:latin typeface="+mj-lt"/>
              <a:ea typeface="+mj-ea"/>
              <a:cs typeface="+mj-cs"/>
            </a:endParaRPr>
          </a:p>
        </p:txBody>
      </p:sp>
      <p:grpSp>
        <p:nvGrpSpPr>
          <p:cNvPr id="6" name="Group 5"/>
          <p:cNvGrpSpPr/>
          <p:nvPr/>
        </p:nvGrpSpPr>
        <p:grpSpPr>
          <a:xfrm>
            <a:off x="179512" y="5733256"/>
            <a:ext cx="8650993" cy="983146"/>
            <a:chOff x="179512" y="5733256"/>
            <a:chExt cx="8650993" cy="983146"/>
          </a:xfrm>
        </p:grpSpPr>
        <p:graphicFrame>
          <p:nvGraphicFramePr>
            <p:cNvPr id="7" name="Object 1"/>
            <p:cNvGraphicFramePr>
              <a:graphicFrameLocks noChangeAspect="1"/>
            </p:cNvGraphicFramePr>
            <p:nvPr/>
          </p:nvGraphicFramePr>
          <p:xfrm>
            <a:off x="179512" y="5733256"/>
            <a:ext cx="2273396" cy="936104"/>
          </p:xfrm>
          <a:graphic>
            <a:graphicData uri="http://schemas.openxmlformats.org/presentationml/2006/ole">
              <p:oleObj spid="_x0000_s165889" r:id="rId4" imgW="9716856" imgH="3982006" progId="">
                <p:embed/>
              </p:oleObj>
            </a:graphicData>
          </a:graphic>
        </p:graphicFrame>
        <p:pic>
          <p:nvPicPr>
            <p:cNvPr id="8" name="Picture 7" descr="Land-Registry.png"/>
            <p:cNvPicPr/>
            <p:nvPr/>
          </p:nvPicPr>
          <p:blipFill>
            <a:blip r:embed="rId5" cstate="print"/>
            <a:stretch>
              <a:fillRect/>
            </a:stretch>
          </p:blipFill>
          <p:spPr>
            <a:xfrm>
              <a:off x="2555776" y="5805264"/>
              <a:ext cx="1872208" cy="908720"/>
            </a:xfrm>
            <a:prstGeom prst="rect">
              <a:avLst/>
            </a:prstGeom>
          </p:spPr>
        </p:pic>
        <p:pic>
          <p:nvPicPr>
            <p:cNvPr id="9" name="Picture 8" descr="C:\Users\jenkic\AppData\Local\Temp\notes68D01F\RoS new identity_blk.jpg"/>
            <p:cNvPicPr/>
            <p:nvPr/>
          </p:nvPicPr>
          <p:blipFill>
            <a:blip r:embed="rId6" cstate="print"/>
            <a:srcRect/>
            <a:stretch>
              <a:fillRect/>
            </a:stretch>
          </p:blipFill>
          <p:spPr bwMode="auto">
            <a:xfrm>
              <a:off x="5004048" y="5805264"/>
              <a:ext cx="1080120" cy="858391"/>
            </a:xfrm>
            <a:prstGeom prst="rect">
              <a:avLst/>
            </a:prstGeom>
            <a:noFill/>
            <a:ln w="9525">
              <a:noFill/>
              <a:miter lim="800000"/>
              <a:headEnd/>
              <a:tailEnd/>
            </a:ln>
          </p:spPr>
        </p:pic>
        <p:pic>
          <p:nvPicPr>
            <p:cNvPr id="10" name="Picture 9" descr="ONS.png"/>
            <p:cNvPicPr>
              <a:picLocks noChangeAspect="1"/>
            </p:cNvPicPr>
            <p:nvPr/>
          </p:nvPicPr>
          <p:blipFill>
            <a:blip r:embed="rId7" cstate="print"/>
            <a:stretch>
              <a:fillRect/>
            </a:stretch>
          </p:blipFill>
          <p:spPr>
            <a:xfrm>
              <a:off x="6516216" y="5805264"/>
              <a:ext cx="2314289" cy="911138"/>
            </a:xfrm>
            <a:prstGeom prst="rect">
              <a:avLst/>
            </a:prstGeom>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052736"/>
            <a:ext cx="7772400" cy="838200"/>
          </a:xfrm>
        </p:spPr>
        <p:txBody>
          <a:bodyPr/>
          <a:lstStyle/>
          <a:p>
            <a:r>
              <a:rPr lang="en-GB" dirty="0" smtClean="0"/>
              <a:t>Methodology Detail: Weights</a:t>
            </a:r>
            <a:endParaRPr lang="en-GB" dirty="0"/>
          </a:p>
        </p:txBody>
      </p:sp>
      <p:pic>
        <p:nvPicPr>
          <p:cNvPr id="245762" name="Picture 2" descr="http://www.shopfittingwarehouse.co.uk/images/plastic-shopping-basket-blue-27-litre-capacity-p260-422_zoom.jpg"/>
          <p:cNvPicPr>
            <a:picLocks noChangeAspect="1" noChangeArrowheads="1"/>
          </p:cNvPicPr>
          <p:nvPr/>
        </p:nvPicPr>
        <p:blipFill>
          <a:blip r:embed="rId3" cstate="print"/>
          <a:srcRect/>
          <a:stretch>
            <a:fillRect/>
          </a:stretch>
        </p:blipFill>
        <p:spPr bwMode="auto">
          <a:xfrm>
            <a:off x="-36512" y="2852936"/>
            <a:ext cx="3600400" cy="3600400"/>
          </a:xfrm>
          <a:prstGeom prst="rect">
            <a:avLst/>
          </a:prstGeom>
          <a:noFill/>
        </p:spPr>
      </p:pic>
      <p:pic>
        <p:nvPicPr>
          <p:cNvPr id="245768" name="Picture 8" descr="http://1.bp.blogspot.com/-sQfylJIJfGU/Ta2smnWrI_I/AAAAAAAAAU4/Xfl0AWT_SE8/s1600/2%2Bhouse.jpg"/>
          <p:cNvPicPr>
            <a:picLocks noChangeAspect="1" noChangeArrowheads="1"/>
          </p:cNvPicPr>
          <p:nvPr/>
        </p:nvPicPr>
        <p:blipFill>
          <a:blip r:embed="rId4" cstate="print"/>
          <a:srcRect/>
          <a:stretch>
            <a:fillRect/>
          </a:stretch>
        </p:blipFill>
        <p:spPr bwMode="auto">
          <a:xfrm>
            <a:off x="1691680" y="3068960"/>
            <a:ext cx="857695" cy="864096"/>
          </a:xfrm>
          <a:prstGeom prst="rect">
            <a:avLst/>
          </a:prstGeom>
          <a:noFill/>
        </p:spPr>
      </p:pic>
      <p:pic>
        <p:nvPicPr>
          <p:cNvPr id="245766" name="Picture 6" descr="http://www.clker.com/cliparts/W/G/Q/p/R/h/cartoon-house-hi.png"/>
          <p:cNvPicPr>
            <a:picLocks noChangeAspect="1" noChangeArrowheads="1"/>
          </p:cNvPicPr>
          <p:nvPr/>
        </p:nvPicPr>
        <p:blipFill>
          <a:blip r:embed="rId5" cstate="print"/>
          <a:srcRect/>
          <a:stretch>
            <a:fillRect/>
          </a:stretch>
        </p:blipFill>
        <p:spPr bwMode="auto">
          <a:xfrm>
            <a:off x="2195736" y="3429000"/>
            <a:ext cx="856135" cy="936103"/>
          </a:xfrm>
          <a:prstGeom prst="rect">
            <a:avLst/>
          </a:prstGeom>
          <a:noFill/>
        </p:spPr>
      </p:pic>
      <p:pic>
        <p:nvPicPr>
          <p:cNvPr id="245764" name="Picture 4" descr="http://www.clker.com/cliparts/8/X/x/4/x/h/yellow-house-hi.png"/>
          <p:cNvPicPr>
            <a:picLocks noChangeAspect="1" noChangeArrowheads="1"/>
          </p:cNvPicPr>
          <p:nvPr/>
        </p:nvPicPr>
        <p:blipFill>
          <a:blip r:embed="rId6" cstate="print"/>
          <a:srcRect/>
          <a:stretch>
            <a:fillRect/>
          </a:stretch>
        </p:blipFill>
        <p:spPr bwMode="auto">
          <a:xfrm rot="20063597">
            <a:off x="884239" y="3332669"/>
            <a:ext cx="1157946" cy="1191769"/>
          </a:xfrm>
          <a:prstGeom prst="rect">
            <a:avLst/>
          </a:prstGeom>
          <a:noFill/>
        </p:spPr>
      </p:pic>
      <p:sp>
        <p:nvSpPr>
          <p:cNvPr id="9" name="TextBox 8"/>
          <p:cNvSpPr txBox="1"/>
          <p:nvPr/>
        </p:nvSpPr>
        <p:spPr>
          <a:xfrm>
            <a:off x="3347864" y="1844824"/>
            <a:ext cx="5544616" cy="4616648"/>
          </a:xfrm>
          <a:prstGeom prst="rect">
            <a:avLst/>
          </a:prstGeom>
          <a:noFill/>
        </p:spPr>
        <p:txBody>
          <a:bodyPr wrap="square" rtlCol="0">
            <a:spAutoFit/>
          </a:bodyPr>
          <a:lstStyle/>
          <a:p>
            <a:pPr marL="0" lvl="1" indent="-342900">
              <a:buBlip>
                <a:blip r:embed="rId7"/>
              </a:buBlip>
            </a:pPr>
            <a:r>
              <a:rPr lang="en-GB" dirty="0" smtClean="0"/>
              <a:t>‘fixed basket’ of properties </a:t>
            </a:r>
          </a:p>
          <a:p>
            <a:pPr marL="0" lvl="1" indent="-342900"/>
            <a:endParaRPr lang="en-GB" sz="1000" dirty="0" smtClean="0"/>
          </a:p>
          <a:p>
            <a:pPr marL="0" lvl="1" indent="-342900"/>
            <a:endParaRPr lang="en-GB" sz="1000" dirty="0" smtClean="0"/>
          </a:p>
          <a:p>
            <a:pPr marL="0" lvl="1" indent="-342900">
              <a:buBlip>
                <a:blip r:embed="rId7"/>
              </a:buBlip>
            </a:pPr>
            <a:r>
              <a:rPr lang="en-GB" dirty="0" smtClean="0"/>
              <a:t>Updated to reflect change in mix of properties being traded</a:t>
            </a:r>
          </a:p>
          <a:p>
            <a:pPr marL="0" lvl="1" indent="-342900"/>
            <a:endParaRPr lang="en-GB" sz="1000" dirty="0" smtClean="0"/>
          </a:p>
          <a:p>
            <a:pPr marL="0" lvl="1" indent="-342900">
              <a:buBlip>
                <a:blip r:embed="rId7"/>
              </a:buBlip>
            </a:pPr>
            <a:r>
              <a:rPr lang="en-GB" dirty="0" smtClean="0"/>
              <a:t>Keeps prices representative of current trend in property market</a:t>
            </a:r>
          </a:p>
          <a:p>
            <a:pPr marL="0" lvl="1" indent="-342900"/>
            <a:r>
              <a:rPr lang="en-GB" b="1" dirty="0" smtClean="0">
                <a:solidFill>
                  <a:srgbClr val="0070C0"/>
                </a:solidFill>
              </a:rPr>
              <a:t>Q: 1 year or 3 years of sales?</a:t>
            </a:r>
            <a:endParaRPr lang="en-GB" dirty="0" smtClean="0">
              <a:solidFill>
                <a:srgbClr val="0070C0"/>
              </a:solidFill>
            </a:endParaRPr>
          </a:p>
          <a:p>
            <a:pPr marL="0" lvl="1" indent="-342900"/>
            <a:endParaRPr lang="en-GB" b="1" dirty="0" smtClean="0">
              <a:solidFill>
                <a:srgbClr val="0070C0"/>
              </a:solidFill>
            </a:endParaRPr>
          </a:p>
          <a:p>
            <a:pPr marL="0" lvl="1" indent="-342900"/>
            <a:r>
              <a:rPr lang="en-GB" b="1" dirty="0" smtClean="0">
                <a:solidFill>
                  <a:srgbClr val="0070C0"/>
                </a:solidFill>
              </a:rPr>
              <a:t>A: 1 year (previous calendar year)</a:t>
            </a:r>
          </a:p>
          <a:p>
            <a:pPr marL="0" lvl="1" indent="-342900"/>
            <a:endParaRPr lang="en-GB" b="1" dirty="0" smtClean="0">
              <a:solidFill>
                <a:srgbClr val="0070C0"/>
              </a:solidFill>
            </a:endParaRPr>
          </a:p>
          <a:p>
            <a:pPr marL="0" lvl="1" indent="-342900">
              <a:buBlip>
                <a:blip r:embed="rId7"/>
              </a:buBlip>
            </a:pPr>
            <a:r>
              <a:rPr lang="en-GB" dirty="0" smtClean="0"/>
              <a:t>No Change to current NI RPPI</a:t>
            </a:r>
          </a:p>
          <a:p>
            <a:pPr marL="0" lvl="1" indent="-342900"/>
            <a:endParaRPr lang="en-GB"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tse3.mm.bing.net/th?id=OIP.M22930a8a48c0640b7beff22c808ca5feo0&amp;pid=15.1"/>
          <p:cNvPicPr>
            <a:picLocks noChangeAspect="1" noChangeArrowheads="1"/>
          </p:cNvPicPr>
          <p:nvPr/>
        </p:nvPicPr>
        <p:blipFill>
          <a:blip r:embed="rId3" cstate="print"/>
          <a:srcRect/>
          <a:stretch>
            <a:fillRect/>
          </a:stretch>
        </p:blipFill>
        <p:spPr bwMode="auto">
          <a:xfrm rot="679944">
            <a:off x="1891257" y="5203545"/>
            <a:ext cx="1273324" cy="691840"/>
          </a:xfrm>
          <a:prstGeom prst="rect">
            <a:avLst/>
          </a:prstGeom>
          <a:noFill/>
        </p:spPr>
      </p:pic>
      <p:pic>
        <p:nvPicPr>
          <p:cNvPr id="9" name="Picture 2" descr="http://tse3.mm.bing.net/th?id=OIP.M22930a8a48c0640b7beff22c808ca5feo0&amp;pid=15.1"/>
          <p:cNvPicPr>
            <a:picLocks noChangeAspect="1" noChangeArrowheads="1"/>
          </p:cNvPicPr>
          <p:nvPr/>
        </p:nvPicPr>
        <p:blipFill>
          <a:blip r:embed="rId3" cstate="print"/>
          <a:srcRect/>
          <a:stretch>
            <a:fillRect/>
          </a:stretch>
        </p:blipFill>
        <p:spPr bwMode="auto">
          <a:xfrm rot="679944">
            <a:off x="1891256" y="4267440"/>
            <a:ext cx="1273324" cy="691840"/>
          </a:xfrm>
          <a:prstGeom prst="rect">
            <a:avLst/>
          </a:prstGeom>
          <a:noFill/>
        </p:spPr>
      </p:pic>
      <p:pic>
        <p:nvPicPr>
          <p:cNvPr id="8" name="Picture 2" descr="http://tse3.mm.bing.net/th?id=OIP.M22930a8a48c0640b7beff22c808ca5feo0&amp;pid=15.1"/>
          <p:cNvPicPr>
            <a:picLocks noChangeAspect="1" noChangeArrowheads="1"/>
          </p:cNvPicPr>
          <p:nvPr/>
        </p:nvPicPr>
        <p:blipFill>
          <a:blip r:embed="rId3" cstate="print"/>
          <a:srcRect/>
          <a:stretch>
            <a:fillRect/>
          </a:stretch>
        </p:blipFill>
        <p:spPr bwMode="auto">
          <a:xfrm rot="679944">
            <a:off x="1819250" y="3259328"/>
            <a:ext cx="1273324" cy="691840"/>
          </a:xfrm>
          <a:prstGeom prst="rect">
            <a:avLst/>
          </a:prstGeom>
          <a:noFill/>
        </p:spPr>
      </p:pic>
      <p:pic>
        <p:nvPicPr>
          <p:cNvPr id="266242" name="Picture 2" descr="http://tse3.mm.bing.net/th?id=OIP.M22930a8a48c0640b7beff22c808ca5feo0&amp;pid=15.1"/>
          <p:cNvPicPr>
            <a:picLocks noChangeAspect="1" noChangeArrowheads="1"/>
          </p:cNvPicPr>
          <p:nvPr/>
        </p:nvPicPr>
        <p:blipFill>
          <a:blip r:embed="rId3" cstate="print"/>
          <a:srcRect/>
          <a:stretch>
            <a:fillRect/>
          </a:stretch>
        </p:blipFill>
        <p:spPr bwMode="auto">
          <a:xfrm rot="679944">
            <a:off x="1891258" y="2179209"/>
            <a:ext cx="1273324" cy="691840"/>
          </a:xfrm>
          <a:prstGeom prst="rect">
            <a:avLst/>
          </a:prstGeom>
          <a:noFill/>
        </p:spPr>
      </p:pic>
      <p:sp>
        <p:nvSpPr>
          <p:cNvPr id="4" name="Title 1"/>
          <p:cNvSpPr>
            <a:spLocks noGrp="1"/>
          </p:cNvSpPr>
          <p:nvPr>
            <p:ph type="title"/>
          </p:nvPr>
        </p:nvSpPr>
        <p:spPr>
          <a:xfrm>
            <a:off x="251520" y="908720"/>
            <a:ext cx="7772400" cy="838200"/>
          </a:xfrm>
        </p:spPr>
        <p:txBody>
          <a:bodyPr/>
          <a:lstStyle/>
          <a:p>
            <a:r>
              <a:rPr lang="en-GB" dirty="0" smtClean="0"/>
              <a:t>Methodology Detail: Published Prices</a:t>
            </a:r>
            <a:endParaRPr lang="en-GB" dirty="0"/>
          </a:p>
        </p:txBody>
      </p:sp>
      <p:sp>
        <p:nvSpPr>
          <p:cNvPr id="7" name="TextBox 6"/>
          <p:cNvSpPr txBox="1"/>
          <p:nvPr/>
        </p:nvSpPr>
        <p:spPr>
          <a:xfrm>
            <a:off x="467544" y="2132856"/>
            <a:ext cx="1656184" cy="3539430"/>
          </a:xfrm>
          <a:prstGeom prst="rect">
            <a:avLst/>
          </a:prstGeom>
          <a:noFill/>
        </p:spPr>
        <p:txBody>
          <a:bodyPr wrap="square" rtlCol="0">
            <a:spAutoFit/>
          </a:bodyPr>
          <a:lstStyle/>
          <a:p>
            <a:r>
              <a:rPr lang="en-GB" sz="3200" b="1" dirty="0" smtClean="0"/>
              <a:t>Q1 2005</a:t>
            </a:r>
          </a:p>
          <a:p>
            <a:endParaRPr lang="en-GB" sz="3200" b="1" dirty="0" smtClean="0"/>
          </a:p>
          <a:p>
            <a:r>
              <a:rPr lang="en-GB" sz="3200" b="1" dirty="0" smtClean="0"/>
              <a:t>Q2 2005</a:t>
            </a:r>
          </a:p>
          <a:p>
            <a:endParaRPr lang="en-GB" sz="3200" b="1" dirty="0" smtClean="0"/>
          </a:p>
          <a:p>
            <a:r>
              <a:rPr lang="en-GB" sz="3200" b="1" dirty="0" smtClean="0"/>
              <a:t>Q3 2005</a:t>
            </a:r>
          </a:p>
          <a:p>
            <a:endParaRPr lang="en-GB" sz="3200" b="1" dirty="0" smtClean="0"/>
          </a:p>
          <a:p>
            <a:r>
              <a:rPr lang="en-GB" sz="3200" b="1" dirty="0" smtClean="0"/>
              <a:t>Q4 2005</a:t>
            </a:r>
            <a:endParaRPr lang="en-GB" sz="3200" b="1" dirty="0"/>
          </a:p>
        </p:txBody>
      </p:sp>
      <p:sp>
        <p:nvSpPr>
          <p:cNvPr id="11" name="Oval 10"/>
          <p:cNvSpPr/>
          <p:nvPr/>
        </p:nvSpPr>
        <p:spPr bwMode="auto">
          <a:xfrm>
            <a:off x="3707904" y="2204864"/>
            <a:ext cx="1080120" cy="57606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Times" pitchFamily="18" charset="0"/>
              </a:rPr>
              <a:t>100</a:t>
            </a:r>
          </a:p>
        </p:txBody>
      </p:sp>
      <p:sp>
        <p:nvSpPr>
          <p:cNvPr id="12" name="Oval 11"/>
          <p:cNvSpPr/>
          <p:nvPr/>
        </p:nvSpPr>
        <p:spPr bwMode="auto">
          <a:xfrm>
            <a:off x="3707904" y="3356992"/>
            <a:ext cx="1080120" cy="57606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Times" pitchFamily="18" charset="0"/>
              </a:rPr>
              <a:t>102</a:t>
            </a:r>
          </a:p>
        </p:txBody>
      </p:sp>
      <p:sp>
        <p:nvSpPr>
          <p:cNvPr id="13" name="Oval 12"/>
          <p:cNvSpPr/>
          <p:nvPr/>
        </p:nvSpPr>
        <p:spPr bwMode="auto">
          <a:xfrm>
            <a:off x="3779912" y="4437112"/>
            <a:ext cx="1080120" cy="57606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Times" pitchFamily="18" charset="0"/>
              </a:rPr>
              <a:t>103</a:t>
            </a:r>
          </a:p>
        </p:txBody>
      </p:sp>
      <p:sp>
        <p:nvSpPr>
          <p:cNvPr id="14" name="Oval 13"/>
          <p:cNvSpPr/>
          <p:nvPr/>
        </p:nvSpPr>
        <p:spPr bwMode="auto">
          <a:xfrm>
            <a:off x="3779912" y="5373216"/>
            <a:ext cx="1080120" cy="57606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Times" pitchFamily="18" charset="0"/>
              </a:rPr>
              <a:t>106</a:t>
            </a:r>
          </a:p>
        </p:txBody>
      </p:sp>
      <p:cxnSp>
        <p:nvCxnSpPr>
          <p:cNvPr id="18" name="Straight Arrow Connector 17"/>
          <p:cNvCxnSpPr/>
          <p:nvPr/>
        </p:nvCxnSpPr>
        <p:spPr bwMode="auto">
          <a:xfrm>
            <a:off x="3275856" y="2420888"/>
            <a:ext cx="36004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3275856" y="3645024"/>
            <a:ext cx="36004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3275856" y="4725144"/>
            <a:ext cx="36004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3275856" y="5661248"/>
            <a:ext cx="36004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266243" name="Picture 3"/>
          <p:cNvPicPr>
            <a:picLocks noChangeAspect="1" noChangeArrowheads="1"/>
          </p:cNvPicPr>
          <p:nvPr/>
        </p:nvPicPr>
        <p:blipFill>
          <a:blip r:embed="rId4" cstate="print"/>
          <a:srcRect/>
          <a:stretch>
            <a:fillRect/>
          </a:stretch>
        </p:blipFill>
        <p:spPr bwMode="auto">
          <a:xfrm>
            <a:off x="5148064" y="2852936"/>
            <a:ext cx="3770012" cy="2304256"/>
          </a:xfrm>
          <a:prstGeom prst="rect">
            <a:avLst/>
          </a:prstGeom>
          <a:noFill/>
          <a:ln w="9525">
            <a:noFill/>
            <a:miter lim="800000"/>
            <a:headEnd/>
            <a:tailEnd/>
          </a:ln>
          <a:effectLst/>
        </p:spPr>
      </p:pic>
      <p:sp>
        <p:nvSpPr>
          <p:cNvPr id="25" name="TextBox 24"/>
          <p:cNvSpPr txBox="1"/>
          <p:nvPr/>
        </p:nvSpPr>
        <p:spPr>
          <a:xfrm>
            <a:off x="3275856" y="1628800"/>
            <a:ext cx="2088232" cy="461665"/>
          </a:xfrm>
          <a:prstGeom prst="rect">
            <a:avLst/>
          </a:prstGeom>
          <a:noFill/>
        </p:spPr>
        <p:txBody>
          <a:bodyPr wrap="square" rtlCol="0">
            <a:spAutoFit/>
          </a:bodyPr>
          <a:lstStyle/>
          <a:p>
            <a:r>
              <a:rPr lang="en-GB" b="1" dirty="0" smtClean="0"/>
              <a:t>In-Year Index</a:t>
            </a:r>
            <a:endParaRPr lang="en-GB" b="1" dirty="0"/>
          </a:p>
        </p:txBody>
      </p:sp>
      <p:sp>
        <p:nvSpPr>
          <p:cNvPr id="26" name="TextBox 25"/>
          <p:cNvSpPr txBox="1"/>
          <p:nvPr/>
        </p:nvSpPr>
        <p:spPr>
          <a:xfrm>
            <a:off x="5580112" y="2276872"/>
            <a:ext cx="2952328" cy="461665"/>
          </a:xfrm>
          <a:prstGeom prst="rect">
            <a:avLst/>
          </a:prstGeom>
          <a:noFill/>
        </p:spPr>
        <p:txBody>
          <a:bodyPr wrap="square" rtlCol="0">
            <a:spAutoFit/>
          </a:bodyPr>
          <a:lstStyle/>
          <a:p>
            <a:r>
              <a:rPr lang="en-GB" b="1" dirty="0" smtClean="0"/>
              <a:t>Chain Linked Index</a:t>
            </a:r>
            <a:endParaRPr lang="en-GB"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7772400" cy="838200"/>
          </a:xfrm>
        </p:spPr>
        <p:txBody>
          <a:bodyPr/>
          <a:lstStyle/>
          <a:p>
            <a:r>
              <a:rPr lang="en-GB" dirty="0" smtClean="0"/>
              <a:t>Methodology Detail: Published Prices</a:t>
            </a:r>
            <a:endParaRPr lang="en-GB" dirty="0"/>
          </a:p>
        </p:txBody>
      </p:sp>
      <p:pic>
        <p:nvPicPr>
          <p:cNvPr id="6" name="Picture 2"/>
          <p:cNvPicPr>
            <a:picLocks noGrp="1" noChangeAspect="1" noChangeArrowheads="1"/>
          </p:cNvPicPr>
          <p:nvPr>
            <p:ph idx="1"/>
          </p:nvPr>
        </p:nvPicPr>
        <p:blipFill>
          <a:blip r:embed="rId3" cstate="print"/>
          <a:srcRect/>
          <a:stretch>
            <a:fillRect/>
          </a:stretch>
        </p:blipFill>
        <p:spPr bwMode="auto">
          <a:xfrm>
            <a:off x="251520" y="1700808"/>
            <a:ext cx="8712968" cy="482453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LPS_template">
  <a:themeElements>
    <a:clrScheme name="">
      <a:dk1>
        <a:srgbClr val="555555"/>
      </a:dk1>
      <a:lt1>
        <a:srgbClr val="FFFFFF"/>
      </a:lt1>
      <a:dk2>
        <a:srgbClr val="0098AE"/>
      </a:dk2>
      <a:lt2>
        <a:srgbClr val="B8B8B8"/>
      </a:lt2>
      <a:accent1>
        <a:srgbClr val="BBE0E3"/>
      </a:accent1>
      <a:accent2>
        <a:srgbClr val="6E5137"/>
      </a:accent2>
      <a:accent3>
        <a:srgbClr val="FFFFFF"/>
      </a:accent3>
      <a:accent4>
        <a:srgbClr val="474747"/>
      </a:accent4>
      <a:accent5>
        <a:srgbClr val="DAEDEF"/>
      </a:accent5>
      <a:accent6>
        <a:srgbClr val="634931"/>
      </a:accent6>
      <a:hlink>
        <a:srgbClr val="009999"/>
      </a:hlink>
      <a:folHlink>
        <a:srgbClr val="8BC200"/>
      </a:folHlink>
    </a:clrScheme>
    <a:fontScheme name="LPS_template">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LPS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PS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PS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PS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PS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PS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PS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PS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PS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PS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PS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PS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HD:Users:verity:Documents:LPS logos final work:LPS_template.pot</Template>
  <TotalTime>6083</TotalTime>
  <Words>2735</Words>
  <Application>Microsoft Office PowerPoint</Application>
  <PresentationFormat>On-screen Show (4:3)</PresentationFormat>
  <Paragraphs>245</Paragraphs>
  <Slides>21</Slides>
  <Notes>20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21</vt:i4>
      </vt:variant>
    </vt:vector>
  </HeadingPairs>
  <TitlesOfParts>
    <vt:vector size="22" baseType="lpstr">
      <vt:lpstr>LPS_template</vt:lpstr>
      <vt:lpstr>Slide 1</vt:lpstr>
      <vt:lpstr>Objectives for today</vt:lpstr>
      <vt:lpstr>Background</vt:lpstr>
      <vt:lpstr>Slide 4</vt:lpstr>
      <vt:lpstr>Single Official UK House Price Index</vt:lpstr>
      <vt:lpstr>Slide 6</vt:lpstr>
      <vt:lpstr>Methodology Detail: Weights</vt:lpstr>
      <vt:lpstr>Methodology Detail: Published Prices</vt:lpstr>
      <vt:lpstr>Methodology Detail: Published Prices</vt:lpstr>
      <vt:lpstr>Methodology Detail: Published Prices</vt:lpstr>
      <vt:lpstr>Methodology Detail: Published Prices</vt:lpstr>
      <vt:lpstr>Impact of Methodology Changes</vt:lpstr>
      <vt:lpstr>Single Official UK HPI - Outputs</vt:lpstr>
      <vt:lpstr>Single Official UK HPI - Outputs</vt:lpstr>
      <vt:lpstr>Single Official UK HPI - Outputs</vt:lpstr>
      <vt:lpstr>Single Official UK HPI – Presentation Changes</vt:lpstr>
      <vt:lpstr>Presentation Details: Re-Referenced Index</vt:lpstr>
      <vt:lpstr>Single Official UK HPI – Presentation Changes</vt:lpstr>
      <vt:lpstr>Opportunity to Review</vt:lpstr>
      <vt:lpstr>Single Official House Price Index</vt:lpstr>
      <vt:lpstr>Single Official House Price Index</vt:lpstr>
    </vt:vector>
  </TitlesOfParts>
  <Company>؏ ،榜</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demo demo</dc:creator>
  <cp:lastModifiedBy>Stephanie Harcourt</cp:lastModifiedBy>
  <cp:revision>489</cp:revision>
  <dcterms:created xsi:type="dcterms:W3CDTF">2007-05-03T14:38:00Z</dcterms:created>
  <dcterms:modified xsi:type="dcterms:W3CDTF">2016-03-16T14:10:49Z</dcterms:modified>
</cp:coreProperties>
</file>